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6" r:id="rId3"/>
    <p:sldId id="259" r:id="rId4"/>
    <p:sldId id="258" r:id="rId5"/>
    <p:sldId id="257" r:id="rId6"/>
  </p:sldIdLst>
  <p:sldSz cx="10693400" cy="75565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otham" panose="02000504050000020004" pitchFamily="2" charset="0"/>
      <p:regular r:id="rId11"/>
      <p:bold r:id="rId12"/>
      <p:italic r:id="rId13"/>
      <p:boldItalic r:id="rId14"/>
    </p:embeddedFont>
    <p:embeddedFont>
      <p:font typeface="Proxima Nova 1" panose="020B0604020202020204" charset="0"/>
      <p:regular r:id="rId15"/>
    </p:embeddedFont>
    <p:embeddedFont>
      <p:font typeface="Proxima Nova 2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store.sap.com/dcp/en/product/display-0000058206_live_v1/CICO%20-%20The%20New%20Normal%20Of%20Intelligent%20Time%20Capturing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26" Type="http://schemas.openxmlformats.org/officeDocument/2006/relationships/image" Target="../media/image39.svg"/><Relationship Id="rId39" Type="http://schemas.openxmlformats.org/officeDocument/2006/relationships/image" Target="../media/image52.png"/><Relationship Id="rId21" Type="http://schemas.openxmlformats.org/officeDocument/2006/relationships/image" Target="../media/image34.png"/><Relationship Id="rId34" Type="http://schemas.openxmlformats.org/officeDocument/2006/relationships/image" Target="../media/image47.svg"/><Relationship Id="rId42" Type="http://schemas.openxmlformats.org/officeDocument/2006/relationships/image" Target="../media/image55.svg"/><Relationship Id="rId7" Type="http://schemas.openxmlformats.org/officeDocument/2006/relationships/hyperlink" Target="https://www.youtube.com/watch?v=DB8bHZ9zGME" TargetMode="External"/><Relationship Id="rId2" Type="http://schemas.openxmlformats.org/officeDocument/2006/relationships/image" Target="../media/image19.png"/><Relationship Id="rId16" Type="http://schemas.openxmlformats.org/officeDocument/2006/relationships/image" Target="../media/image8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24" Type="http://schemas.openxmlformats.org/officeDocument/2006/relationships/image" Target="../media/image37.svg"/><Relationship Id="rId32" Type="http://schemas.openxmlformats.org/officeDocument/2006/relationships/image" Target="../media/image45.svg"/><Relationship Id="rId37" Type="http://schemas.openxmlformats.org/officeDocument/2006/relationships/image" Target="../media/image50.png"/><Relationship Id="rId40" Type="http://schemas.openxmlformats.org/officeDocument/2006/relationships/image" Target="../media/image53.svg"/><Relationship Id="rId5" Type="http://schemas.openxmlformats.org/officeDocument/2006/relationships/hyperlink" Target="https://store.sap.com/dcp/en/product/display-0000058207_live_v1/Reimburse%20-%20Expense,%20Travel%20&amp;%20Claims%20Solution" TargetMode="External"/><Relationship Id="rId15" Type="http://schemas.openxmlformats.org/officeDocument/2006/relationships/image" Target="../media/image29.png"/><Relationship Id="rId23" Type="http://schemas.openxmlformats.org/officeDocument/2006/relationships/image" Target="../media/image36.png"/><Relationship Id="rId28" Type="http://schemas.openxmlformats.org/officeDocument/2006/relationships/image" Target="../media/image41.svg"/><Relationship Id="rId36" Type="http://schemas.openxmlformats.org/officeDocument/2006/relationships/image" Target="../media/image49.svg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4" Type="http://schemas.openxmlformats.org/officeDocument/2006/relationships/image" Target="../media/image57.svg"/><Relationship Id="rId4" Type="http://schemas.openxmlformats.org/officeDocument/2006/relationships/image" Target="../media/image21.png"/><Relationship Id="rId9" Type="http://schemas.openxmlformats.org/officeDocument/2006/relationships/hyperlink" Target="https://www.youtube.com/watch?v=LbRaKYZqwrU" TargetMode="External"/><Relationship Id="rId14" Type="http://schemas.openxmlformats.org/officeDocument/2006/relationships/image" Target="../media/image28.png"/><Relationship Id="rId22" Type="http://schemas.openxmlformats.org/officeDocument/2006/relationships/image" Target="../media/image35.svg"/><Relationship Id="rId27" Type="http://schemas.openxmlformats.org/officeDocument/2006/relationships/image" Target="../media/image40.png"/><Relationship Id="rId30" Type="http://schemas.openxmlformats.org/officeDocument/2006/relationships/image" Target="../media/image43.svg"/><Relationship Id="rId35" Type="http://schemas.openxmlformats.org/officeDocument/2006/relationships/image" Target="../media/image48.png"/><Relationship Id="rId43" Type="http://schemas.openxmlformats.org/officeDocument/2006/relationships/image" Target="../media/image56.png"/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svg"/><Relationship Id="rId18" Type="http://schemas.openxmlformats.org/officeDocument/2006/relationships/image" Target="../media/image73.png"/><Relationship Id="rId26" Type="http://schemas.openxmlformats.org/officeDocument/2006/relationships/image" Target="../media/image79.png"/><Relationship Id="rId3" Type="http://schemas.openxmlformats.org/officeDocument/2006/relationships/image" Target="../media/image58.png"/><Relationship Id="rId21" Type="http://schemas.openxmlformats.org/officeDocument/2006/relationships/image" Target="../media/image21.png"/><Relationship Id="rId7" Type="http://schemas.openxmlformats.org/officeDocument/2006/relationships/image" Target="../media/image62.svg"/><Relationship Id="rId12" Type="http://schemas.openxmlformats.org/officeDocument/2006/relationships/image" Target="../media/image67.png"/><Relationship Id="rId17" Type="http://schemas.openxmlformats.org/officeDocument/2006/relationships/image" Target="../media/image72.svg"/><Relationship Id="rId25" Type="http://schemas.openxmlformats.org/officeDocument/2006/relationships/image" Target="../media/image78.png"/><Relationship Id="rId2" Type="http://schemas.openxmlformats.org/officeDocument/2006/relationships/image" Target="../media/image20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24" Type="http://schemas.openxmlformats.org/officeDocument/2006/relationships/image" Target="../media/image77.png"/><Relationship Id="rId5" Type="http://schemas.openxmlformats.org/officeDocument/2006/relationships/image" Target="../media/image60.svg"/><Relationship Id="rId15" Type="http://schemas.openxmlformats.org/officeDocument/2006/relationships/image" Target="../media/image70.svg"/><Relationship Id="rId23" Type="http://schemas.openxmlformats.org/officeDocument/2006/relationships/image" Target="../media/image76.png"/><Relationship Id="rId10" Type="http://schemas.openxmlformats.org/officeDocument/2006/relationships/image" Target="../media/image65.png"/><Relationship Id="rId19" Type="http://schemas.openxmlformats.org/officeDocument/2006/relationships/image" Target="../media/image74.svg"/><Relationship Id="rId4" Type="http://schemas.openxmlformats.org/officeDocument/2006/relationships/image" Target="../media/image59.png"/><Relationship Id="rId9" Type="http://schemas.openxmlformats.org/officeDocument/2006/relationships/image" Target="../media/image64.svg"/><Relationship Id="rId14" Type="http://schemas.openxmlformats.org/officeDocument/2006/relationships/image" Target="../media/image69.png"/><Relationship Id="rId2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svg"/><Relationship Id="rId18" Type="http://schemas.openxmlformats.org/officeDocument/2006/relationships/image" Target="../media/image73.png"/><Relationship Id="rId26" Type="http://schemas.openxmlformats.org/officeDocument/2006/relationships/image" Target="../media/image58.png"/><Relationship Id="rId3" Type="http://schemas.openxmlformats.org/officeDocument/2006/relationships/image" Target="../media/image80.png"/><Relationship Id="rId21" Type="http://schemas.openxmlformats.org/officeDocument/2006/relationships/image" Target="../media/image85.png"/><Relationship Id="rId7" Type="http://schemas.openxmlformats.org/officeDocument/2006/relationships/image" Target="../media/image84.png"/><Relationship Id="rId12" Type="http://schemas.openxmlformats.org/officeDocument/2006/relationships/image" Target="../media/image67.png"/><Relationship Id="rId17" Type="http://schemas.openxmlformats.org/officeDocument/2006/relationships/image" Target="../media/image72.svg"/><Relationship Id="rId25" Type="http://schemas.openxmlformats.org/officeDocument/2006/relationships/image" Target="../media/image89.png"/><Relationship Id="rId2" Type="http://schemas.openxmlformats.org/officeDocument/2006/relationships/image" Target="../media/image20.png"/><Relationship Id="rId16" Type="http://schemas.openxmlformats.org/officeDocument/2006/relationships/image" Target="../media/image71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svg"/><Relationship Id="rId11" Type="http://schemas.openxmlformats.org/officeDocument/2006/relationships/image" Target="../media/image66.svg"/><Relationship Id="rId24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70.svg"/><Relationship Id="rId23" Type="http://schemas.openxmlformats.org/officeDocument/2006/relationships/image" Target="../media/image87.png"/><Relationship Id="rId10" Type="http://schemas.openxmlformats.org/officeDocument/2006/relationships/image" Target="../media/image65.png"/><Relationship Id="rId19" Type="http://schemas.openxmlformats.org/officeDocument/2006/relationships/image" Target="../media/image74.svg"/><Relationship Id="rId4" Type="http://schemas.openxmlformats.org/officeDocument/2006/relationships/image" Target="../media/image81.svg"/><Relationship Id="rId9" Type="http://schemas.openxmlformats.org/officeDocument/2006/relationships/image" Target="../media/image64.svg"/><Relationship Id="rId14" Type="http://schemas.openxmlformats.org/officeDocument/2006/relationships/image" Target="../media/image69.png"/><Relationship Id="rId22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png"/><Relationship Id="rId18" Type="http://schemas.openxmlformats.org/officeDocument/2006/relationships/image" Target="../media/image31.png"/><Relationship Id="rId26" Type="http://schemas.openxmlformats.org/officeDocument/2006/relationships/image" Target="../media/image66.svg"/><Relationship Id="rId39" Type="http://schemas.openxmlformats.org/officeDocument/2006/relationships/image" Target="../media/image109.png"/><Relationship Id="rId21" Type="http://schemas.openxmlformats.org/officeDocument/2006/relationships/image" Target="../media/image54.png"/><Relationship Id="rId34" Type="http://schemas.openxmlformats.org/officeDocument/2006/relationships/image" Target="../media/image104.svg"/><Relationship Id="rId42" Type="http://schemas.openxmlformats.org/officeDocument/2006/relationships/image" Target="../media/image74.svg"/><Relationship Id="rId7" Type="http://schemas.openxmlformats.org/officeDocument/2006/relationships/image" Target="../media/image94.png"/><Relationship Id="rId2" Type="http://schemas.openxmlformats.org/officeDocument/2006/relationships/image" Target="../media/image20.png"/><Relationship Id="rId16" Type="http://schemas.openxmlformats.org/officeDocument/2006/relationships/image" Target="../media/image100.jpeg"/><Relationship Id="rId20" Type="http://schemas.openxmlformats.org/officeDocument/2006/relationships/image" Target="../media/image102.jpeg"/><Relationship Id="rId29" Type="http://schemas.openxmlformats.org/officeDocument/2006/relationships/image" Target="../media/image69.png"/><Relationship Id="rId41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svg"/><Relationship Id="rId11" Type="http://schemas.openxmlformats.org/officeDocument/2006/relationships/image" Target="../media/image22.png"/><Relationship Id="rId24" Type="http://schemas.openxmlformats.org/officeDocument/2006/relationships/image" Target="../media/image64.svg"/><Relationship Id="rId32" Type="http://schemas.openxmlformats.org/officeDocument/2006/relationships/image" Target="../media/image72.svg"/><Relationship Id="rId37" Type="http://schemas.openxmlformats.org/officeDocument/2006/relationships/image" Target="../media/image107.png"/><Relationship Id="rId40" Type="http://schemas.openxmlformats.org/officeDocument/2006/relationships/image" Target="../media/image110.svg"/><Relationship Id="rId5" Type="http://schemas.openxmlformats.org/officeDocument/2006/relationships/image" Target="../media/image92.png"/><Relationship Id="rId15" Type="http://schemas.openxmlformats.org/officeDocument/2006/relationships/image" Target="../media/image99.png"/><Relationship Id="rId23" Type="http://schemas.openxmlformats.org/officeDocument/2006/relationships/image" Target="../media/image63.png"/><Relationship Id="rId28" Type="http://schemas.openxmlformats.org/officeDocument/2006/relationships/image" Target="../media/image68.svg"/><Relationship Id="rId36" Type="http://schemas.openxmlformats.org/officeDocument/2006/relationships/image" Target="../media/image106.svg"/><Relationship Id="rId10" Type="http://schemas.openxmlformats.org/officeDocument/2006/relationships/hyperlink" Target="https://store.sap.com/dcp/en/product/display-0000058206_live_v1/CICO%20-%20The%20New%20Normal%20Of%20Intelligent%20Time%20Capturing" TargetMode="External"/><Relationship Id="rId19" Type="http://schemas.openxmlformats.org/officeDocument/2006/relationships/image" Target="../media/image30.png"/><Relationship Id="rId31" Type="http://schemas.openxmlformats.org/officeDocument/2006/relationships/image" Target="../media/image71.png"/><Relationship Id="rId4" Type="http://schemas.openxmlformats.org/officeDocument/2006/relationships/image" Target="../media/image91.svg"/><Relationship Id="rId9" Type="http://schemas.openxmlformats.org/officeDocument/2006/relationships/image" Target="../media/image96.png"/><Relationship Id="rId14" Type="http://schemas.openxmlformats.org/officeDocument/2006/relationships/image" Target="../media/image98.png"/><Relationship Id="rId22" Type="http://schemas.openxmlformats.org/officeDocument/2006/relationships/image" Target="../media/image55.svg"/><Relationship Id="rId27" Type="http://schemas.openxmlformats.org/officeDocument/2006/relationships/image" Target="../media/image67.png"/><Relationship Id="rId30" Type="http://schemas.openxmlformats.org/officeDocument/2006/relationships/image" Target="../media/image70.svg"/><Relationship Id="rId35" Type="http://schemas.openxmlformats.org/officeDocument/2006/relationships/image" Target="../media/image105.png"/><Relationship Id="rId8" Type="http://schemas.openxmlformats.org/officeDocument/2006/relationships/image" Target="../media/image95.svg"/><Relationship Id="rId3" Type="http://schemas.openxmlformats.org/officeDocument/2006/relationships/image" Target="../media/image90.png"/><Relationship Id="rId12" Type="http://schemas.openxmlformats.org/officeDocument/2006/relationships/hyperlink" Target="https://www.youtube.com/watch?v=FRjvL3JhZBU" TargetMode="External"/><Relationship Id="rId17" Type="http://schemas.openxmlformats.org/officeDocument/2006/relationships/image" Target="../media/image101.png"/><Relationship Id="rId25" Type="http://schemas.openxmlformats.org/officeDocument/2006/relationships/image" Target="../media/image65.png"/><Relationship Id="rId33" Type="http://schemas.openxmlformats.org/officeDocument/2006/relationships/image" Target="../media/image103.png"/><Relationship Id="rId38" Type="http://schemas.openxmlformats.org/officeDocument/2006/relationships/image" Target="../media/image10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6E0528B6-5B6A-23FB-07E5-3EC35602A9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</a:blip>
          <a:srcRect l="11097" r="3507"/>
          <a:stretch>
            <a:fillRect/>
          </a:stretch>
        </p:blipFill>
        <p:spPr>
          <a:xfrm rot="-5576458">
            <a:off x="4678362" y="-934082"/>
            <a:ext cx="7378504" cy="8640440"/>
          </a:xfrm>
          <a:prstGeom prst="rect">
            <a:avLst/>
          </a:prstGeom>
        </p:spPr>
      </p:pic>
      <p:sp>
        <p:nvSpPr>
          <p:cNvPr id="6" name="TextBox 48">
            <a:extLst>
              <a:ext uri="{FF2B5EF4-FFF2-40B4-BE49-F238E27FC236}">
                <a16:creationId xmlns:a16="http://schemas.microsoft.com/office/drawing/2014/main" id="{3972F3E7-DB25-7C2F-44A0-2320BFB7F397}"/>
              </a:ext>
            </a:extLst>
          </p:cNvPr>
          <p:cNvSpPr txBox="1"/>
          <p:nvPr/>
        </p:nvSpPr>
        <p:spPr>
          <a:xfrm>
            <a:off x="332775" y="2505832"/>
            <a:ext cx="9695866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0"/>
              </a:lnSpc>
            </a:pPr>
            <a:r>
              <a:rPr lang="en-US" sz="1600" dirty="0">
                <a:solidFill>
                  <a:srgbClr val="1E1E1E"/>
                </a:solidFill>
                <a:latin typeface="Proxima Nova Alt Lt" panose="02000506030000020004" pitchFamily="50" charset="0"/>
              </a:rPr>
              <a:t>At Rolling Arrays, we strive to spread happiness and transform HR processes through cutting-edge technology.</a:t>
            </a:r>
          </a:p>
        </p:txBody>
      </p:sp>
      <p:sp>
        <p:nvSpPr>
          <p:cNvPr id="7" name="TextBox 49">
            <a:extLst>
              <a:ext uri="{FF2B5EF4-FFF2-40B4-BE49-F238E27FC236}">
                <a16:creationId xmlns:a16="http://schemas.microsoft.com/office/drawing/2014/main" id="{634F50E7-168D-0828-9C06-D443D1BD70BF}"/>
              </a:ext>
            </a:extLst>
          </p:cNvPr>
          <p:cNvSpPr txBox="1"/>
          <p:nvPr/>
        </p:nvSpPr>
        <p:spPr>
          <a:xfrm>
            <a:off x="332775" y="2820208"/>
            <a:ext cx="10212404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0"/>
              </a:lnSpc>
            </a:pPr>
            <a:r>
              <a:rPr lang="en-US" sz="1600" dirty="0">
                <a:solidFill>
                  <a:srgbClr val="1E1E1E"/>
                </a:solidFill>
                <a:latin typeface="Proxima Nova Alt Lt" panose="02000506030000020004" pitchFamily="50" charset="0"/>
              </a:rPr>
              <a:t>We been helping companies across industries to make the most of the SAP SuccessFactors ecosystem.</a:t>
            </a: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C67D46C5-3D43-94F3-6516-C2B388041BB4}"/>
              </a:ext>
            </a:extLst>
          </p:cNvPr>
          <p:cNvSpPr/>
          <p:nvPr/>
        </p:nvSpPr>
        <p:spPr>
          <a:xfrm>
            <a:off x="-8260" y="3203099"/>
            <a:ext cx="10701660" cy="428972"/>
          </a:xfrm>
          <a:custGeom>
            <a:avLst/>
            <a:gdLst/>
            <a:ahLst/>
            <a:cxnLst/>
            <a:rect l="l" t="t" r="r" b="b"/>
            <a:pathLst>
              <a:path w="2709333" h="302835">
                <a:moveTo>
                  <a:pt x="0" y="0"/>
                </a:moveTo>
                <a:lnTo>
                  <a:pt x="2709333" y="0"/>
                </a:lnTo>
                <a:lnTo>
                  <a:pt x="2709333" y="302835"/>
                </a:lnTo>
                <a:lnTo>
                  <a:pt x="0" y="302835"/>
                </a:lnTo>
                <a:close/>
              </a:path>
            </a:pathLst>
          </a:custGeom>
          <a:solidFill>
            <a:srgbClr val="E70005"/>
          </a:solidFill>
        </p:spPr>
        <p:txBody>
          <a:bodyPr anchor="ctr"/>
          <a:lstStyle/>
          <a:p>
            <a:pPr algn="ctr"/>
            <a:r>
              <a:rPr lang="en-GB" sz="1754" dirty="0">
                <a:solidFill>
                  <a:schemeClr val="bg1"/>
                </a:solidFill>
                <a:latin typeface="Proxima Nova Alt Rg" panose="02000506030000020004" pitchFamily="50" charset="0"/>
              </a:rPr>
              <a:t>Our SuccessFactors Add-ons </a:t>
            </a:r>
            <a:r>
              <a:rPr lang="en-GB" sz="1754" dirty="0">
                <a:latin typeface="Proxima Nova Alt Rg" panose="02000506030000020004" pitchFamily="50" charset="0"/>
              </a:rPr>
              <a:t>(Pre-integrated with SAP SF and supports single sign-on)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85ED2E19-CDF8-D154-16FB-DFBF6A1B12DD}"/>
              </a:ext>
            </a:extLst>
          </p:cNvPr>
          <p:cNvSpPr txBox="1"/>
          <p:nvPr/>
        </p:nvSpPr>
        <p:spPr>
          <a:xfrm>
            <a:off x="-76334" y="3953282"/>
            <a:ext cx="3978451" cy="3931828"/>
          </a:xfrm>
          <a:prstGeom prst="rect">
            <a:avLst/>
          </a:prstGeom>
        </p:spPr>
        <p:txBody>
          <a:bodyPr lIns="44556" tIns="44556" rIns="44556" bIns="44556" rtlCol="0" anchor="ctr"/>
          <a:lstStyle/>
          <a:p>
            <a:pPr algn="ctr">
              <a:lnSpc>
                <a:spcPts val="3105"/>
              </a:lnSpc>
            </a:pPr>
            <a:endParaRPr sz="1579"/>
          </a:p>
        </p:txBody>
      </p:sp>
      <p:grpSp>
        <p:nvGrpSpPr>
          <p:cNvPr id="4" name="Group 3"/>
          <p:cNvGrpSpPr/>
          <p:nvPr/>
        </p:nvGrpSpPr>
        <p:grpSpPr>
          <a:xfrm>
            <a:off x="179494" y="3869228"/>
            <a:ext cx="2422689" cy="1030001"/>
            <a:chOff x="179494" y="3954182"/>
            <a:chExt cx="2422689" cy="1030001"/>
          </a:xfrm>
        </p:grpSpPr>
        <p:sp>
          <p:nvSpPr>
            <p:cNvPr id="39" name="TextBox 42">
              <a:extLst>
                <a:ext uri="{FF2B5EF4-FFF2-40B4-BE49-F238E27FC236}">
                  <a16:creationId xmlns:a16="http://schemas.microsoft.com/office/drawing/2014/main" id="{12FDB5F7-0ECD-C2C9-1694-EF1AC013085C}"/>
                </a:ext>
              </a:extLst>
            </p:cNvPr>
            <p:cNvSpPr txBox="1"/>
            <p:nvPr/>
          </p:nvSpPr>
          <p:spPr>
            <a:xfrm>
              <a:off x="224824" y="4445574"/>
              <a:ext cx="2377359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70"/>
                </a:lnSpc>
              </a:pPr>
              <a:r>
                <a:rPr lang="en-US" sz="1228" dirty="0">
                  <a:solidFill>
                    <a:srgbClr val="1E1E1E"/>
                  </a:solidFill>
                  <a:latin typeface="Proxima Nova Alt Lt" panose="02000506030000020004" pitchFamily="50" charset="0"/>
                </a:rPr>
                <a:t>AI-Enabled Expense Management Solution for Enterprises</a:t>
              </a:r>
            </a:p>
          </p:txBody>
        </p:sp>
        <p:pic>
          <p:nvPicPr>
            <p:cNvPr id="44" name="Picture 43" descr="Logo&#10;&#10;Description automatically generated">
              <a:extLst>
                <a:ext uri="{FF2B5EF4-FFF2-40B4-BE49-F238E27FC236}">
                  <a16:creationId xmlns:a16="http://schemas.microsoft.com/office/drawing/2014/main" id="{12C0B73D-94B2-790A-20D3-E168FE4D8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494" y="3954182"/>
              <a:ext cx="1584388" cy="38539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8500215" y="3869228"/>
            <a:ext cx="2349870" cy="1299305"/>
            <a:chOff x="2930421" y="3954182"/>
            <a:chExt cx="2349870" cy="1299305"/>
          </a:xfrm>
        </p:grpSpPr>
        <p:sp>
          <p:nvSpPr>
            <p:cNvPr id="46" name="TextBox 42">
              <a:extLst>
                <a:ext uri="{FF2B5EF4-FFF2-40B4-BE49-F238E27FC236}">
                  <a16:creationId xmlns:a16="http://schemas.microsoft.com/office/drawing/2014/main" id="{FD0C98BB-22A1-0DE6-BF57-C3F1DF4BF07B}"/>
                </a:ext>
              </a:extLst>
            </p:cNvPr>
            <p:cNvSpPr txBox="1"/>
            <p:nvPr/>
          </p:nvSpPr>
          <p:spPr>
            <a:xfrm>
              <a:off x="2930421" y="4445574"/>
              <a:ext cx="2349870" cy="8079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70"/>
                </a:lnSpc>
              </a:pPr>
              <a:r>
                <a:rPr lang="en-US" sz="1228" dirty="0">
                  <a:solidFill>
                    <a:srgbClr val="1E1E1E"/>
                  </a:solidFill>
                  <a:latin typeface="Proxima Nova Alt Lt" panose="02000506030000020004" pitchFamily="50" charset="0"/>
                </a:rPr>
                <a:t>Helps capture time easily and seamlessly for you and your employees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DF9A60A-84C6-279C-8BC2-97A83D8D2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0422" y="3954182"/>
              <a:ext cx="925133" cy="337182"/>
            </a:xfrm>
            <a:prstGeom prst="rect">
              <a:avLst/>
            </a:prstGeom>
          </p:spPr>
        </p:pic>
      </p:grpSp>
      <p:sp>
        <p:nvSpPr>
          <p:cNvPr id="52" name="TextBox 42">
            <a:extLst>
              <a:ext uri="{FF2B5EF4-FFF2-40B4-BE49-F238E27FC236}">
                <a16:creationId xmlns:a16="http://schemas.microsoft.com/office/drawing/2014/main" id="{00B59EFF-A2D2-2D11-2E44-509F040F509A}"/>
              </a:ext>
            </a:extLst>
          </p:cNvPr>
          <p:cNvSpPr txBox="1"/>
          <p:nvPr/>
        </p:nvSpPr>
        <p:spPr>
          <a:xfrm>
            <a:off x="3003701" y="4359394"/>
            <a:ext cx="2377359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0"/>
              </a:lnSpc>
            </a:pPr>
            <a:r>
              <a:rPr lang="en-US" sz="1228" dirty="0">
                <a:solidFill>
                  <a:srgbClr val="1E1E1E"/>
                </a:solidFill>
                <a:latin typeface="Proxima Nova Alt Lt" panose="02000506030000020004" pitchFamily="50" charset="0"/>
              </a:rPr>
              <a:t>Allows you to track, access, and search all employee documents in one repository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51478" y="3869228"/>
            <a:ext cx="2378320" cy="1567385"/>
            <a:chOff x="8090257" y="3954181"/>
            <a:chExt cx="2378320" cy="1567385"/>
          </a:xfrm>
        </p:grpSpPr>
        <p:sp>
          <p:nvSpPr>
            <p:cNvPr id="54" name="TextBox 42">
              <a:extLst>
                <a:ext uri="{FF2B5EF4-FFF2-40B4-BE49-F238E27FC236}">
                  <a16:creationId xmlns:a16="http://schemas.microsoft.com/office/drawing/2014/main" id="{9F81F572-47E6-C563-3BA3-BF2D10CFAD6F}"/>
                </a:ext>
              </a:extLst>
            </p:cNvPr>
            <p:cNvSpPr txBox="1"/>
            <p:nvPr/>
          </p:nvSpPr>
          <p:spPr>
            <a:xfrm>
              <a:off x="8118707" y="4444348"/>
              <a:ext cx="2349870" cy="10772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70"/>
                </a:lnSpc>
              </a:pPr>
              <a:r>
                <a:rPr lang="en-US" sz="1228" dirty="0">
                  <a:solidFill>
                    <a:srgbClr val="1E1E1E"/>
                  </a:solidFill>
                  <a:latin typeface="Proxima Nova Alt Lt" panose="02000506030000020004" pitchFamily="50" charset="0"/>
                </a:rPr>
                <a:t>Gives you the power to create custom learning content and capture tacit knowledge across your organization</a:t>
              </a:r>
            </a:p>
          </p:txBody>
        </p:sp>
        <p:pic>
          <p:nvPicPr>
            <p:cNvPr id="58" name="Picture 5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542D69E-FE4F-04DB-2851-E5223251F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8" r="10323"/>
            <a:stretch/>
          </p:blipFill>
          <p:spPr>
            <a:xfrm>
              <a:off x="8090257" y="3954181"/>
              <a:ext cx="1865683" cy="428971"/>
            </a:xfrm>
            <a:prstGeom prst="rect">
              <a:avLst/>
            </a:prstGeom>
          </p:spPr>
        </p:pic>
      </p:grpSp>
      <p:grpSp>
        <p:nvGrpSpPr>
          <p:cNvPr id="59" name="Group 23">
            <a:extLst>
              <a:ext uri="{FF2B5EF4-FFF2-40B4-BE49-F238E27FC236}">
                <a16:creationId xmlns:a16="http://schemas.microsoft.com/office/drawing/2014/main" id="{C51EC762-DDE9-A587-6C33-A88B447646F1}"/>
              </a:ext>
            </a:extLst>
          </p:cNvPr>
          <p:cNvGrpSpPr>
            <a:grpSpLocks noChangeAspect="1"/>
          </p:cNvGrpSpPr>
          <p:nvPr/>
        </p:nvGrpSpPr>
        <p:grpSpPr>
          <a:xfrm>
            <a:off x="244091" y="6409128"/>
            <a:ext cx="778254" cy="437762"/>
            <a:chOff x="0" y="0"/>
            <a:chExt cx="11289030" cy="6350000"/>
          </a:xfrm>
        </p:grpSpPr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57397BBC-D689-0B9F-E8DB-A8E0A06E2255}"/>
                </a:ext>
              </a:extLst>
            </p:cNvPr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/>
              <a:stretch>
                <a:fillRect t="-38897" b="-38897"/>
              </a:stretch>
            </a:blipFill>
          </p:spPr>
        </p:sp>
      </p:grpSp>
      <p:grpSp>
        <p:nvGrpSpPr>
          <p:cNvPr id="61" name="Group 25">
            <a:extLst>
              <a:ext uri="{FF2B5EF4-FFF2-40B4-BE49-F238E27FC236}">
                <a16:creationId xmlns:a16="http://schemas.microsoft.com/office/drawing/2014/main" id="{4B60FA81-4018-2442-00EE-3FA28CC769A3}"/>
              </a:ext>
            </a:extLst>
          </p:cNvPr>
          <p:cNvGrpSpPr>
            <a:grpSpLocks noChangeAspect="1"/>
          </p:cNvGrpSpPr>
          <p:nvPr/>
        </p:nvGrpSpPr>
        <p:grpSpPr>
          <a:xfrm>
            <a:off x="1153931" y="6409128"/>
            <a:ext cx="778254" cy="437762"/>
            <a:chOff x="0" y="0"/>
            <a:chExt cx="11289030" cy="6350000"/>
          </a:xfrm>
        </p:grpSpPr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EA7E5947-A819-0C92-CA93-D1FC2D41F2A7}"/>
                </a:ext>
              </a:extLst>
            </p:cNvPr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7"/>
              <a:stretch>
                <a:fillRect t="-37039" b="-40756"/>
              </a:stretch>
            </a:blipFill>
          </p:spPr>
        </p:sp>
      </p:grpSp>
      <p:pic>
        <p:nvPicPr>
          <p:cNvPr id="63" name="Picture 27">
            <a:extLst>
              <a:ext uri="{FF2B5EF4-FFF2-40B4-BE49-F238E27FC236}">
                <a16:creationId xmlns:a16="http://schemas.microsoft.com/office/drawing/2014/main" id="{CEA69B3D-E65C-5E57-E665-46A63BE1307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063771" y="6493814"/>
            <a:ext cx="934892" cy="268390"/>
          </a:xfrm>
          <a:prstGeom prst="rect">
            <a:avLst/>
          </a:prstGeom>
        </p:spPr>
      </p:pic>
      <p:pic>
        <p:nvPicPr>
          <p:cNvPr id="64" name="Picture 28">
            <a:extLst>
              <a:ext uri="{FF2B5EF4-FFF2-40B4-BE49-F238E27FC236}">
                <a16:creationId xmlns:a16="http://schemas.microsoft.com/office/drawing/2014/main" id="{8DA18D66-930A-6E99-36B6-4721B7D4285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033314" y="6537837"/>
            <a:ext cx="778461" cy="180343"/>
          </a:xfrm>
          <a:prstGeom prst="rect">
            <a:avLst/>
          </a:prstGeom>
        </p:spPr>
      </p:pic>
      <p:pic>
        <p:nvPicPr>
          <p:cNvPr id="65" name="Picture 29">
            <a:extLst>
              <a:ext uri="{FF2B5EF4-FFF2-40B4-BE49-F238E27FC236}">
                <a16:creationId xmlns:a16="http://schemas.microsoft.com/office/drawing/2014/main" id="{8DB8F398-B302-3C52-FE33-D4B60FCDB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130249" y="6370849"/>
            <a:ext cx="771479" cy="514319"/>
          </a:xfrm>
          <a:prstGeom prst="rect">
            <a:avLst/>
          </a:prstGeom>
        </p:spPr>
      </p:pic>
      <p:pic>
        <p:nvPicPr>
          <p:cNvPr id="66" name="Picture 30">
            <a:extLst>
              <a:ext uri="{FF2B5EF4-FFF2-40B4-BE49-F238E27FC236}">
                <a16:creationId xmlns:a16="http://schemas.microsoft.com/office/drawing/2014/main" id="{CCF6FEA2-8D6C-CE3B-94F6-A8053877AC1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943361" y="6450305"/>
            <a:ext cx="766559" cy="355405"/>
          </a:xfrm>
          <a:prstGeom prst="rect">
            <a:avLst/>
          </a:prstGeom>
        </p:spPr>
      </p:pic>
      <p:pic>
        <p:nvPicPr>
          <p:cNvPr id="67" name="Picture 31">
            <a:extLst>
              <a:ext uri="{FF2B5EF4-FFF2-40B4-BE49-F238E27FC236}">
                <a16:creationId xmlns:a16="http://schemas.microsoft.com/office/drawing/2014/main" id="{4F98FCF2-4B01-CACA-F752-C6ED4917EFF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262741" y="6541212"/>
            <a:ext cx="1132301" cy="173593"/>
          </a:xfrm>
          <a:prstGeom prst="rect">
            <a:avLst/>
          </a:prstGeom>
        </p:spPr>
      </p:pic>
      <p:pic>
        <p:nvPicPr>
          <p:cNvPr id="68" name="Picture 32">
            <a:extLst>
              <a:ext uri="{FF2B5EF4-FFF2-40B4-BE49-F238E27FC236}">
                <a16:creationId xmlns:a16="http://schemas.microsoft.com/office/drawing/2014/main" id="{A398F6D5-8461-5821-4667-392AA7F037A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720102" y="6352603"/>
            <a:ext cx="411052" cy="550810"/>
          </a:xfrm>
          <a:prstGeom prst="rect">
            <a:avLst/>
          </a:prstGeom>
        </p:spPr>
      </p:pic>
      <p:pic>
        <p:nvPicPr>
          <p:cNvPr id="69" name="Picture 33">
            <a:extLst>
              <a:ext uri="{FF2B5EF4-FFF2-40B4-BE49-F238E27FC236}">
                <a16:creationId xmlns:a16="http://schemas.microsoft.com/office/drawing/2014/main" id="{B432F4C5-3173-1728-45E3-CBFE7BDB8EF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6774125" y="6423774"/>
            <a:ext cx="814392" cy="408468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4367EB1-F01B-AE83-F77D-0B51941F5925}"/>
              </a:ext>
            </a:extLst>
          </p:cNvPr>
          <p:cNvCxnSpPr/>
          <p:nvPr/>
        </p:nvCxnSpPr>
        <p:spPr>
          <a:xfrm>
            <a:off x="-76334" y="6140450"/>
            <a:ext cx="10769734" cy="935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35">
            <a:extLst>
              <a:ext uri="{FF2B5EF4-FFF2-40B4-BE49-F238E27FC236}">
                <a16:creationId xmlns:a16="http://schemas.microsoft.com/office/drawing/2014/main" id="{C4A6E6B3-4A5D-7288-8B1C-55A02065DB3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841506" y="6472380"/>
            <a:ext cx="801032" cy="311258"/>
          </a:xfrm>
          <a:prstGeom prst="rect">
            <a:avLst/>
          </a:prstGeom>
        </p:spPr>
      </p:pic>
      <p:pic>
        <p:nvPicPr>
          <p:cNvPr id="71" name="Picture 34">
            <a:extLst>
              <a:ext uri="{FF2B5EF4-FFF2-40B4-BE49-F238E27FC236}">
                <a16:creationId xmlns:a16="http://schemas.microsoft.com/office/drawing/2014/main" id="{7966A0E4-A267-EDEC-5645-FD94F84E6207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9526629" y="6469308"/>
            <a:ext cx="858280" cy="317402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972FCE6B-8A96-2217-B0AC-B31C535D5398}"/>
              </a:ext>
            </a:extLst>
          </p:cNvPr>
          <p:cNvSpPr txBox="1"/>
          <p:nvPr/>
        </p:nvSpPr>
        <p:spPr>
          <a:xfrm>
            <a:off x="4253107" y="5759187"/>
            <a:ext cx="2162933" cy="3353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579" dirty="0">
                <a:solidFill>
                  <a:srgbClr val="E70005"/>
                </a:solidFill>
                <a:latin typeface="Proxima Nova Alt Rg" panose="02000506030000020004" pitchFamily="50" charset="0"/>
              </a:rPr>
              <a:t>Some of our clients</a:t>
            </a:r>
            <a:endParaRPr lang="en-GB" sz="1579" dirty="0">
              <a:solidFill>
                <a:srgbClr val="E70005"/>
              </a:solidFill>
            </a:endParaRPr>
          </a:p>
        </p:txBody>
      </p:sp>
      <p:pic>
        <p:nvPicPr>
          <p:cNvPr id="78" name="Picture 2" descr="Digital Adoption Solution (DAS) Now Available on SAP® App Center ...">
            <a:hlinkClick r:id="rId17"/>
            <a:extLst>
              <a:ext uri="{FF2B5EF4-FFF2-40B4-BE49-F238E27FC236}">
                <a16:creationId xmlns:a16="http://schemas.microsoft.com/office/drawing/2014/main" id="{3C122362-2A7B-7C3E-E344-E86E13E9D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696" y="3257852"/>
            <a:ext cx="1016483" cy="31946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077EDF-C9AC-B238-9D6A-8AB3C417C43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" y="793026"/>
            <a:ext cx="3658513" cy="1389006"/>
          </a:xfrm>
          <a:prstGeom prst="rect">
            <a:avLst/>
          </a:prstGeom>
        </p:spPr>
      </p:pic>
      <p:pic>
        <p:nvPicPr>
          <p:cNvPr id="9" name="Picture 8" descr="Blue lett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9B8E79A-7E3C-DE67-40A0-30374F9443A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64" y="3870748"/>
            <a:ext cx="1049118" cy="35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6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9024" y="1628917"/>
            <a:ext cx="2394860" cy="4292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3000"/>
          </a:blip>
          <a:srcRect l="11097" r="3507"/>
          <a:stretch>
            <a:fillRect/>
          </a:stretch>
        </p:blipFill>
        <p:spPr>
          <a:xfrm rot="-5576458">
            <a:off x="4951015" y="-1774495"/>
            <a:ext cx="6192693" cy="725182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99024" y="271225"/>
            <a:ext cx="8170759" cy="63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9"/>
              </a:lnSpc>
            </a:pPr>
            <a:r>
              <a:rPr lang="en-US" sz="2499" dirty="0">
                <a:solidFill>
                  <a:srgbClr val="1E1E1E"/>
                </a:solidFill>
                <a:latin typeface="Proxima Nova 1"/>
              </a:rPr>
              <a:t>Mike is having a tough time sorting all his claims. The finance team isn't able to verify his tickets.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9024" y="1056277"/>
            <a:ext cx="6048000" cy="1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16"/>
              </a:lnSpc>
              <a:spcBef>
                <a:spcPct val="0"/>
              </a:spcBef>
            </a:pPr>
            <a:r>
              <a:rPr lang="en-US" sz="1200">
                <a:solidFill>
                  <a:srgbClr val="1E1E1E"/>
                </a:solidFill>
                <a:latin typeface="Proxima Nova 2"/>
              </a:rPr>
              <a:t>Mike needs Reimburse - an app that can help him manage travel claims easily.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9024" y="2096284"/>
            <a:ext cx="4535701" cy="1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16"/>
              </a:lnSpc>
            </a:pPr>
            <a:r>
              <a:rPr lang="en-US" sz="1200">
                <a:solidFill>
                  <a:srgbClr val="1E1E1E"/>
                </a:solidFill>
                <a:latin typeface="Proxima Nova 1"/>
              </a:rPr>
              <a:t>AI-Enabled Expense Management Solution for Enterprises​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56031" y="1659149"/>
            <a:ext cx="1865288" cy="368802"/>
          </a:xfrm>
          <a:prstGeom prst="rect">
            <a:avLst/>
          </a:prstGeom>
        </p:spPr>
      </p:pic>
      <p:pic>
        <p:nvPicPr>
          <p:cNvPr id="8" name="Picture 8">
            <a:hlinkClick r:id="rId5" tooltip="https://store.sap.com/dcp/en/product/display-0000058207_live_v1/Reimburse%20-%20Expense,%20Travel%20&amp;%20Claims%20Solution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200520" y="1659247"/>
            <a:ext cx="1166534" cy="36860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12632" y="2442232"/>
            <a:ext cx="5692739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1E1E1E"/>
                </a:solidFill>
                <a:latin typeface="Proxima Nova 2"/>
              </a:rPr>
              <a:t>Pre-integrated with SAP SuccessFactors Employee Central (EC)​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1E1E1E"/>
                </a:solidFill>
                <a:latin typeface="Proxima Nova 2"/>
              </a:rPr>
              <a:t>Cloud Solution (SAAS) deployed on SAP Cloud Platform​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1E1E1E"/>
                </a:solidFill>
                <a:latin typeface="Proxima Nova 2"/>
              </a:rPr>
              <a:t>Single sign-on (SSO) with SAP SuccessFactors​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5191880"/>
            <a:ext cx="10692000" cy="1183113"/>
            <a:chOff x="0" y="0"/>
            <a:chExt cx="3831771" cy="4240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31772" cy="424001"/>
            </a:xfrm>
            <a:custGeom>
              <a:avLst/>
              <a:gdLst/>
              <a:ahLst/>
              <a:cxnLst/>
              <a:rect l="l" t="t" r="r" b="b"/>
              <a:pathLst>
                <a:path w="3831772" h="424001">
                  <a:moveTo>
                    <a:pt x="0" y="0"/>
                  </a:moveTo>
                  <a:lnTo>
                    <a:pt x="3831772" y="0"/>
                  </a:lnTo>
                  <a:lnTo>
                    <a:pt x="3831772" y="424001"/>
                  </a:lnTo>
                  <a:lnTo>
                    <a:pt x="0" y="424001"/>
                  </a:lnTo>
                  <a:close/>
                </a:path>
              </a:pathLst>
            </a:custGeom>
            <a:solidFill>
              <a:srgbClr val="37343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69"/>
                </a:lnSpc>
              </a:pPr>
              <a:endParaRPr/>
            </a:p>
          </p:txBody>
        </p:sp>
      </p:grpSp>
      <p:pic>
        <p:nvPicPr>
          <p:cNvPr id="13" name="Picture 13">
            <a:hlinkClick r:id="rId7" tooltip="https://www.youtube.com/watch?v=DB8bHZ9zGME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816741" y="5317923"/>
            <a:ext cx="1653693" cy="931027"/>
          </a:xfrm>
          <a:prstGeom prst="rect">
            <a:avLst/>
          </a:prstGeom>
        </p:spPr>
      </p:pic>
      <p:pic>
        <p:nvPicPr>
          <p:cNvPr id="14" name="Picture 14">
            <a:hlinkClick r:id="rId9" tooltip="https://www.youtube.com/watch?v=LbRaKYZqwrU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684547" y="5317923"/>
            <a:ext cx="1653693" cy="93102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179090" y="4953950"/>
            <a:ext cx="3031635" cy="20933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491985" y="5050534"/>
            <a:ext cx="887618" cy="157760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512632" y="6820604"/>
            <a:ext cx="6695510" cy="305731"/>
            <a:chOff x="0" y="0"/>
            <a:chExt cx="8927347" cy="407642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0" y="0"/>
              <a:ext cx="879228" cy="407642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2580577" y="9943"/>
              <a:ext cx="2594080" cy="39769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5351301" y="0"/>
              <a:ext cx="296790" cy="39769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7210662" y="9943"/>
              <a:ext cx="1716685" cy="397699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1015557" y="0"/>
              <a:ext cx="1385317" cy="397699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8"/>
            <a:srcRect l="19876" t="10388" r="19788" b="9882"/>
            <a:stretch>
              <a:fillRect/>
            </a:stretch>
          </p:blipFill>
          <p:spPr>
            <a:xfrm>
              <a:off x="5748542" y="0"/>
              <a:ext cx="462729" cy="407642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>
            <a:xfrm>
              <a:off x="6281862" y="0"/>
              <a:ext cx="792919" cy="397699"/>
            </a:xfrm>
            <a:prstGeom prst="rect">
              <a:avLst/>
            </a:prstGeom>
          </p:spPr>
        </p:pic>
      </p:grpSp>
      <p:sp>
        <p:nvSpPr>
          <p:cNvPr id="26" name="TextBox 26"/>
          <p:cNvSpPr txBox="1"/>
          <p:nvPr/>
        </p:nvSpPr>
        <p:spPr>
          <a:xfrm>
            <a:off x="512632" y="6489292"/>
            <a:ext cx="6695510" cy="208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E70005"/>
                </a:solidFill>
                <a:latin typeface="Proxima Nova 2"/>
              </a:rPr>
              <a:t>Some of our clients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8748241" y="159805"/>
            <a:ext cx="1295019" cy="276762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916213" y="3413643"/>
            <a:ext cx="363218" cy="34764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2593052" y="3413643"/>
            <a:ext cx="347646" cy="347646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4431714" y="3414139"/>
            <a:ext cx="228143" cy="347646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6019408" y="3413643"/>
            <a:ext cx="347646" cy="347646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624289" y="3414139"/>
            <a:ext cx="338086" cy="34764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9315667" y="3414139"/>
            <a:ext cx="356104" cy="347646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967875" y="4210869"/>
            <a:ext cx="357318" cy="35731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2607828" y="4210869"/>
            <a:ext cx="347646" cy="34764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4323250" y="4182294"/>
            <a:ext cx="347646" cy="347646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6019408" y="4210869"/>
            <a:ext cx="412025" cy="34764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7657328" y="4223699"/>
            <a:ext cx="347646" cy="34764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9266674" y="4223699"/>
            <a:ext cx="347646" cy="347646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499024" y="3870509"/>
            <a:ext cx="1295020" cy="14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Dynamic ​Rule Engine​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119364" y="3870509"/>
            <a:ext cx="1295020" cy="14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Audit Trials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898275" y="3871006"/>
            <a:ext cx="1295020" cy="14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Dedicated Mobile App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545721" y="3870509"/>
            <a:ext cx="1295020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OCR (Image/​Receipt Reader)​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194534" y="3834754"/>
            <a:ext cx="1295020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Multi Country​ &amp; Org Setup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841980" y="3834754"/>
            <a:ext cx="1295020" cy="14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Travel Advance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99024" y="4623620"/>
            <a:ext cx="1295020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Duplicate Receipt Detection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134141" y="4631484"/>
            <a:ext cx="1295020" cy="14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Policy Inspector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898275" y="4597584"/>
            <a:ext cx="1295020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Custom Approval Workflow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545721" y="4616634"/>
            <a:ext cx="1295020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Travel Authorization &amp; Requests​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183641" y="4638990"/>
            <a:ext cx="1295020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Real-time Data &amp; Reports​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792987" y="4651690"/>
            <a:ext cx="1295020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Integrated with​ Finance Systems​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3000"/>
          </a:blip>
          <a:srcRect l="11097" r="3507"/>
          <a:stretch>
            <a:fillRect/>
          </a:stretch>
        </p:blipFill>
        <p:spPr>
          <a:xfrm rot="-5576458">
            <a:off x="4951015" y="-1774495"/>
            <a:ext cx="6192693" cy="72518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5707" t="7351" r="57357" b="9434"/>
          <a:stretch>
            <a:fillRect/>
          </a:stretch>
        </p:blipFill>
        <p:spPr>
          <a:xfrm>
            <a:off x="10124550" y="6869013"/>
            <a:ext cx="453572" cy="51094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668756" y="1053862"/>
            <a:ext cx="467845" cy="450700"/>
            <a:chOff x="0" y="0"/>
            <a:chExt cx="630516" cy="607410"/>
          </a:xfrm>
        </p:grpSpPr>
        <p:sp>
          <p:nvSpPr>
            <p:cNvPr id="6" name="Freeform 6"/>
            <p:cNvSpPr/>
            <p:nvPr/>
          </p:nvSpPr>
          <p:spPr>
            <a:xfrm>
              <a:off x="178903" y="0"/>
              <a:ext cx="272710" cy="607410"/>
            </a:xfrm>
            <a:custGeom>
              <a:avLst/>
              <a:gdLst/>
              <a:ahLst/>
              <a:cxnLst/>
              <a:rect l="l" t="t" r="r" b="b"/>
              <a:pathLst>
                <a:path w="272710" h="607410">
                  <a:moveTo>
                    <a:pt x="136355" y="0"/>
                  </a:moveTo>
                  <a:cubicBezTo>
                    <a:pt x="223088" y="77120"/>
                    <a:pt x="272710" y="187644"/>
                    <a:pt x="272710" y="303705"/>
                  </a:cubicBezTo>
                  <a:cubicBezTo>
                    <a:pt x="272710" y="419766"/>
                    <a:pt x="223088" y="530290"/>
                    <a:pt x="136355" y="607410"/>
                  </a:cubicBezTo>
                  <a:cubicBezTo>
                    <a:pt x="49622" y="530290"/>
                    <a:pt x="0" y="419766"/>
                    <a:pt x="0" y="303705"/>
                  </a:cubicBezTo>
                  <a:cubicBezTo>
                    <a:pt x="0" y="187644"/>
                    <a:pt x="49622" y="77120"/>
                    <a:pt x="136355" y="0"/>
                  </a:cubicBezTo>
                  <a:close/>
                </a:path>
              </a:pathLst>
            </a:custGeom>
            <a:solidFill>
              <a:srgbClr val="E7000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47172" tIns="47172" rIns="47172" bIns="47172" rtlCol="0" anchor="ctr"/>
            <a:lstStyle/>
            <a:p>
              <a:pPr algn="ctr">
                <a:lnSpc>
                  <a:spcPts val="3287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78016" y="1126827"/>
            <a:ext cx="468364" cy="33722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69250" y="255660"/>
            <a:ext cx="7224082" cy="32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9"/>
              </a:lnSpc>
            </a:pPr>
            <a:r>
              <a:rPr lang="en-US" sz="2499" dirty="0">
                <a:solidFill>
                  <a:srgbClr val="2A303A"/>
                </a:solidFill>
                <a:latin typeface="Proxima Nova 1"/>
              </a:rPr>
              <a:t>Beat the mess of managing employee documents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401797" y="184053"/>
            <a:ext cx="2980482" cy="201555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29214" y="1693896"/>
            <a:ext cx="6695510" cy="89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16"/>
              </a:lnSpc>
            </a:pPr>
            <a:r>
              <a:rPr lang="en-US" sz="1200" dirty="0">
                <a:solidFill>
                  <a:srgbClr val="1E1E1E"/>
                </a:solidFill>
                <a:latin typeface="Proxima Nova 1"/>
              </a:rPr>
              <a:t>Eliminates paper-based records management​ and allows you to track, access, and search all​ employee records in one repository.</a:t>
            </a:r>
          </a:p>
          <a:p>
            <a:pPr>
              <a:lnSpc>
                <a:spcPts val="1416"/>
              </a:lnSpc>
            </a:pPr>
            <a:endParaRPr lang="en-US" sz="1200" dirty="0">
              <a:solidFill>
                <a:srgbClr val="1E1E1E"/>
              </a:solidFill>
              <a:latin typeface="Proxima Nova 1"/>
            </a:endParaRPr>
          </a:p>
          <a:p>
            <a:pPr>
              <a:lnSpc>
                <a:spcPts val="1416"/>
              </a:lnSpc>
            </a:pPr>
            <a:r>
              <a:rPr lang="en-US" sz="1200" dirty="0">
                <a:solidFill>
                  <a:srgbClr val="E70005"/>
                </a:solidFill>
                <a:latin typeface="Proxima Nova 1"/>
              </a:rPr>
              <a:t>Take control of all employee documents with ePFile.​</a:t>
            </a:r>
          </a:p>
          <a:p>
            <a:pPr>
              <a:lnSpc>
                <a:spcPts val="1416"/>
              </a:lnSpc>
            </a:pPr>
            <a:endParaRPr lang="en-US" sz="1200" dirty="0">
              <a:solidFill>
                <a:srgbClr val="E70005"/>
              </a:solidFill>
              <a:latin typeface="Proxima Nova 1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499024" y="3597112"/>
            <a:ext cx="9636889" cy="723130"/>
            <a:chOff x="0" y="0"/>
            <a:chExt cx="12849185" cy="964174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11429" y="0"/>
              <a:ext cx="503835" cy="463528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870121" y="0"/>
              <a:ext cx="463528" cy="46352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5127414" y="0"/>
              <a:ext cx="479719" cy="46352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392603" y="0"/>
              <a:ext cx="463528" cy="463528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67161" y="0"/>
              <a:ext cx="517167" cy="46997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1721537" y="0"/>
              <a:ext cx="528603" cy="469976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2032946" y="583967"/>
              <a:ext cx="2137879" cy="368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9"/>
                </a:lnSpc>
              </a:pPr>
              <a:r>
                <a:rPr lang="en-US" sz="999">
                  <a:solidFill>
                    <a:srgbClr val="1E1E1E"/>
                  </a:solidFill>
                  <a:latin typeface="Proxima Nova 2"/>
                </a:rPr>
                <a:t>Document Retrieval from SAP SuccessFactors​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503927" y="583967"/>
              <a:ext cx="1726694" cy="368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9"/>
                </a:lnSpc>
              </a:pPr>
              <a:r>
                <a:rPr lang="en-US" sz="999">
                  <a:solidFill>
                    <a:srgbClr val="1E1E1E"/>
                  </a:solidFill>
                  <a:latin typeface="Proxima Nova 2"/>
                </a:rPr>
                <a:t>ESS/MSS/HR Admin Service​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761021" y="583967"/>
              <a:ext cx="1726694" cy="190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9"/>
                </a:lnSpc>
              </a:pPr>
              <a:r>
                <a:rPr lang="en-US" sz="999">
                  <a:solidFill>
                    <a:srgbClr val="1E1E1E"/>
                  </a:solidFill>
                  <a:latin typeface="Proxima Nova 2"/>
                </a:rPr>
                <a:t>Mass Import​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1122491" y="596086"/>
              <a:ext cx="1726694" cy="368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9"/>
                </a:lnSpc>
              </a:pPr>
              <a:r>
                <a:rPr lang="en-US" sz="999">
                  <a:solidFill>
                    <a:srgbClr val="1E1E1E"/>
                  </a:solidFill>
                  <a:latin typeface="Proxima Nova 2"/>
                </a:rPr>
                <a:t>Templates - Document Creation​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583967"/>
              <a:ext cx="1726694" cy="190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9"/>
                </a:lnSpc>
              </a:pPr>
              <a:r>
                <a:rPr lang="en-US" sz="999">
                  <a:solidFill>
                    <a:srgbClr val="1E1E1E"/>
                  </a:solidFill>
                  <a:latin typeface="Proxima Nova 2"/>
                </a:rPr>
                <a:t>Document Storage​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8862397" y="596086"/>
              <a:ext cx="1726694" cy="190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9"/>
                </a:lnSpc>
              </a:pPr>
              <a:r>
                <a:rPr lang="en-US" sz="999">
                  <a:solidFill>
                    <a:srgbClr val="1E1E1E"/>
                  </a:solidFill>
                  <a:latin typeface="Proxima Nova 2"/>
                </a:rPr>
                <a:t>Shared Workspace​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99024" y="2705254"/>
            <a:ext cx="5692739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1E1E1E"/>
                </a:solidFill>
                <a:latin typeface="Proxima Nova 2"/>
              </a:rPr>
              <a:t>Cloud Solution (SAAS) deployed on SAP Cloud Platform​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1E1E1E"/>
                </a:solidFill>
                <a:latin typeface="Proxima Nova 2"/>
              </a:rPr>
              <a:t>Single sign-on (SSO) with SAP SuccessFactors​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0" y="5090622"/>
            <a:ext cx="10692000" cy="1183113"/>
            <a:chOff x="0" y="0"/>
            <a:chExt cx="3831771" cy="42400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831772" cy="424001"/>
            </a:xfrm>
            <a:custGeom>
              <a:avLst/>
              <a:gdLst/>
              <a:ahLst/>
              <a:cxnLst/>
              <a:rect l="l" t="t" r="r" b="b"/>
              <a:pathLst>
                <a:path w="3831772" h="424001">
                  <a:moveTo>
                    <a:pt x="0" y="0"/>
                  </a:moveTo>
                  <a:lnTo>
                    <a:pt x="3831772" y="0"/>
                  </a:lnTo>
                  <a:lnTo>
                    <a:pt x="3831772" y="424001"/>
                  </a:lnTo>
                  <a:lnTo>
                    <a:pt x="0" y="424001"/>
                  </a:lnTo>
                  <a:close/>
                </a:path>
              </a:pathLst>
            </a:custGeom>
            <a:solidFill>
              <a:srgbClr val="373435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69"/>
                </a:lnSpc>
              </a:pPr>
              <a:endParaRPr/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7385646" y="4708709"/>
            <a:ext cx="2976411" cy="1944421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336429" y="6325349"/>
            <a:ext cx="1998086" cy="208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E70005"/>
                </a:solidFill>
                <a:latin typeface="Proxima Nova 2"/>
              </a:rPr>
              <a:t>Some of our clients</a:t>
            </a: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2694499" y="1094811"/>
            <a:ext cx="1865288" cy="368802"/>
          </a:xfrm>
          <a:prstGeom prst="rect">
            <a:avLst/>
          </a:prstGeom>
        </p:spPr>
      </p:pic>
      <p:pic>
        <p:nvPicPr>
          <p:cNvPr id="3" name="Picture 2" descr="Blue lett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9B8E79A-7E3C-DE67-40A0-30374F9443A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4" y="1084238"/>
            <a:ext cx="1173453" cy="397973"/>
          </a:xfrm>
          <a:prstGeom prst="rect">
            <a:avLst/>
          </a:prstGeom>
        </p:spPr>
      </p:pic>
      <p:pic>
        <p:nvPicPr>
          <p:cNvPr id="38" name="Picture 37" descr="A picture containing font, logo, graphics, symbol&#10;&#10;Description automatically generated">
            <a:extLst>
              <a:ext uri="{FF2B5EF4-FFF2-40B4-BE49-F238E27FC236}">
                <a16:creationId xmlns:a16="http://schemas.microsoft.com/office/drawing/2014/main" id="{C500CC86-49A6-FB6F-989C-46E679608BF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76" y="6673357"/>
            <a:ext cx="1074759" cy="5131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Picture 39" descr="A picture containing font, text, handwriting, graphics&#10;&#10;Description automatically generated">
            <a:extLst>
              <a:ext uri="{FF2B5EF4-FFF2-40B4-BE49-F238E27FC236}">
                <a16:creationId xmlns:a16="http://schemas.microsoft.com/office/drawing/2014/main" id="{5F8A06C0-981F-D8F4-192D-1D598824062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32" y="6664268"/>
            <a:ext cx="1074759" cy="5131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2" name="Picture 41" descr="A picture containing logo, font, graphics, symbol&#10;&#10;Description automatically generated">
            <a:extLst>
              <a:ext uri="{FF2B5EF4-FFF2-40B4-BE49-F238E27FC236}">
                <a16:creationId xmlns:a16="http://schemas.microsoft.com/office/drawing/2014/main" id="{12A6FD68-9B0B-9E64-8562-BDAC192C3C5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12" y="6678432"/>
            <a:ext cx="1074759" cy="5131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4" name="Picture 4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6104A34-8BDE-49B7-0719-F24BC790137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2" y="6688675"/>
            <a:ext cx="1074760" cy="51857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3000"/>
          </a:blip>
          <a:srcRect l="11097" r="3507"/>
          <a:stretch>
            <a:fillRect/>
          </a:stretch>
        </p:blipFill>
        <p:spPr>
          <a:xfrm rot="-5576458">
            <a:off x="4951015" y="-1774495"/>
            <a:ext cx="6192693" cy="725182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5400000">
            <a:off x="8767453" y="148707"/>
            <a:ext cx="432538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8047362" y="3892"/>
            <a:ext cx="414844" cy="5968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8762012" y="302340"/>
            <a:ext cx="414844" cy="5968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9363451" y="162994"/>
            <a:ext cx="414844" cy="5968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9674901" y="863245"/>
            <a:ext cx="919932" cy="1323644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 rot="5442210">
            <a:off x="9699203" y="399684"/>
            <a:ext cx="898615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2686977" y="1385191"/>
            <a:ext cx="437249" cy="449659"/>
            <a:chOff x="0" y="0"/>
            <a:chExt cx="395184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5184" cy="406400"/>
            </a:xfrm>
            <a:custGeom>
              <a:avLst/>
              <a:gdLst/>
              <a:ahLst/>
              <a:cxnLst/>
              <a:rect l="l" t="t" r="r" b="b"/>
              <a:pathLst>
                <a:path w="395184" h="406400">
                  <a:moveTo>
                    <a:pt x="0" y="0"/>
                  </a:moveTo>
                  <a:lnTo>
                    <a:pt x="395184" y="0"/>
                  </a:lnTo>
                  <a:lnTo>
                    <a:pt x="395184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E7000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33291" tIns="33291" rIns="33291" bIns="33291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905601" y="1232982"/>
            <a:ext cx="469982" cy="42709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 l="9249" r="10094"/>
          <a:stretch>
            <a:fillRect/>
          </a:stretch>
        </p:blipFill>
        <p:spPr>
          <a:xfrm>
            <a:off x="529214" y="1372034"/>
            <a:ext cx="1998885" cy="46281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29239" y="450216"/>
            <a:ext cx="7264093" cy="32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9"/>
              </a:lnSpc>
            </a:pPr>
            <a:r>
              <a:rPr lang="en-US" sz="2499" dirty="0">
                <a:solidFill>
                  <a:srgbClr val="2A303A"/>
                </a:solidFill>
                <a:latin typeface="Proxima Nova 1"/>
              </a:rPr>
              <a:t>Enlighten your employees the way you want to.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9214" y="2101850"/>
            <a:ext cx="8399292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16"/>
              </a:lnSpc>
            </a:pPr>
            <a:r>
              <a:rPr lang="en-US" sz="1200" dirty="0">
                <a:solidFill>
                  <a:srgbClr val="1E1E1E"/>
                </a:solidFill>
                <a:latin typeface="Proxima Nova 1"/>
              </a:rPr>
              <a:t>Gives you the power to create custom learning content and capture tacit knowledge across your organization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7811" y="3492998"/>
            <a:ext cx="377876" cy="3476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811867" y="3492998"/>
            <a:ext cx="347646" cy="34764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579000" y="3492998"/>
            <a:ext cx="359789" cy="34764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403416" y="3492998"/>
            <a:ext cx="347646" cy="34764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72260" y="3479079"/>
            <a:ext cx="387876" cy="35248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416771" y="3492998"/>
            <a:ext cx="396452" cy="352482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499024" y="2560398"/>
            <a:ext cx="5692739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1E1E1E"/>
                </a:solidFill>
                <a:latin typeface="Proxima Nova 2"/>
              </a:rPr>
              <a:t>Cloud Solution (SAAS) deployed on SAP Cloud Platform​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1E1E1E"/>
                </a:solidFill>
                <a:latin typeface="Proxima Nova 2"/>
              </a:rPr>
              <a:t>Single sign-on (SSO) with SAP SuccessFactors​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29239" y="3933354"/>
            <a:ext cx="1295020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Simple interface​</a:t>
            </a:r>
          </a:p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Intuitive media​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38180" y="3933354"/>
            <a:ext cx="1295020" cy="40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Faster with​</a:t>
            </a:r>
          </a:p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templates​</a:t>
            </a:r>
          </a:p>
          <a:p>
            <a:pPr algn="ctr">
              <a:lnSpc>
                <a:spcPts val="1069"/>
              </a:lnSpc>
            </a:pPr>
            <a:endParaRPr lang="en-US" sz="999">
              <a:solidFill>
                <a:srgbClr val="1E1E1E"/>
              </a:solidFill>
              <a:latin typeface="Proxima Nova 2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111384" y="3933354"/>
            <a:ext cx="1295020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Keep track of what’s​ happening​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929729" y="3933354"/>
            <a:ext cx="1295020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Customize how you​</a:t>
            </a:r>
          </a:p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want to assess​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418687" y="3928525"/>
            <a:ext cx="1295020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White label your​</a:t>
            </a:r>
          </a:p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courses​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967487" y="3942444"/>
            <a:ext cx="1295020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Role-based access​</a:t>
            </a:r>
          </a:p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controls​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3684311" y="1466048"/>
            <a:ext cx="1865288" cy="368802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0" y="5058336"/>
            <a:ext cx="10692000" cy="1183113"/>
            <a:chOff x="0" y="0"/>
            <a:chExt cx="3831771" cy="42400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831772" cy="424001"/>
            </a:xfrm>
            <a:custGeom>
              <a:avLst/>
              <a:gdLst/>
              <a:ahLst/>
              <a:cxnLst/>
              <a:rect l="l" t="t" r="r" b="b"/>
              <a:pathLst>
                <a:path w="3831772" h="424001">
                  <a:moveTo>
                    <a:pt x="0" y="0"/>
                  </a:moveTo>
                  <a:lnTo>
                    <a:pt x="3831772" y="0"/>
                  </a:lnTo>
                  <a:lnTo>
                    <a:pt x="3831772" y="424001"/>
                  </a:lnTo>
                  <a:lnTo>
                    <a:pt x="0" y="424001"/>
                  </a:lnTo>
                  <a:close/>
                </a:path>
              </a:pathLst>
            </a:custGeom>
            <a:solidFill>
              <a:srgbClr val="373435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69"/>
                </a:lnSpc>
              </a:pPr>
              <a:endParaRPr/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7173467" y="4558313"/>
            <a:ext cx="3304162" cy="218315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8775952" y="4873060"/>
            <a:ext cx="152554" cy="17317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6409887" y="4628228"/>
            <a:ext cx="1518963" cy="204333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4"/>
          <a:srcRect l="9671" t="5319" r="10240"/>
          <a:stretch>
            <a:fillRect/>
          </a:stretch>
        </p:blipFill>
        <p:spPr>
          <a:xfrm>
            <a:off x="6632459" y="4878956"/>
            <a:ext cx="1072683" cy="154119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1543572" y="6537214"/>
            <a:ext cx="826723" cy="305731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549777" y="6527393"/>
            <a:ext cx="1096089" cy="162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4"/>
              </a:lnSpc>
              <a:spcBef>
                <a:spcPct val="0"/>
              </a:spcBef>
            </a:pPr>
            <a:r>
              <a:rPr lang="en-US" sz="1200">
                <a:solidFill>
                  <a:srgbClr val="E70005"/>
                </a:solidFill>
                <a:latin typeface="Proxima Nova 2"/>
              </a:rPr>
              <a:t>Esteemed Client</a:t>
            </a:r>
          </a:p>
        </p:txBody>
      </p:sp>
      <p:pic>
        <p:nvPicPr>
          <p:cNvPr id="41" name="Picture 4">
            <a:extLst>
              <a:ext uri="{FF2B5EF4-FFF2-40B4-BE49-F238E27FC236}">
                <a16:creationId xmlns:a16="http://schemas.microsoft.com/office/drawing/2014/main" id="{FE17AA3C-14A6-6ADC-27C0-793CAB288E48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5707" t="7351" r="57357" b="9434"/>
          <a:stretch>
            <a:fillRect/>
          </a:stretch>
        </p:blipFill>
        <p:spPr>
          <a:xfrm>
            <a:off x="10124550" y="6869013"/>
            <a:ext cx="453572" cy="5109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3000"/>
          </a:blip>
          <a:srcRect l="11097" r="3507"/>
          <a:stretch>
            <a:fillRect/>
          </a:stretch>
        </p:blipFill>
        <p:spPr>
          <a:xfrm rot="-5576458">
            <a:off x="4951015" y="-1774495"/>
            <a:ext cx="6192693" cy="72518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19362" y="159102"/>
            <a:ext cx="2434967" cy="201189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07505">
            <a:off x="1848719" y="1463935"/>
            <a:ext cx="1863502" cy="470723"/>
            <a:chOff x="0" y="0"/>
            <a:chExt cx="2484669" cy="62763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92610" y="52215"/>
              <a:ext cx="2192059" cy="575415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>
              <a:off x="0" y="0"/>
              <a:ext cx="497378" cy="497378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406400"/>
                    </a:lnTo>
                    <a:lnTo>
                      <a:pt x="406400" y="812800"/>
                    </a:lnTo>
                    <a:lnTo>
                      <a:pt x="0" y="4064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70005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139700" y="139700"/>
                <a:ext cx="533400" cy="533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3"/>
                  </a:lnSpc>
                </a:pPr>
                <a:endParaRPr/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844256">
              <a:off x="321954" y="35195"/>
              <a:ext cx="275383" cy="275383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547607" y="375956"/>
            <a:ext cx="6695510" cy="63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9"/>
              </a:lnSpc>
            </a:pPr>
            <a:r>
              <a:rPr lang="en-US" sz="2499">
                <a:solidFill>
                  <a:srgbClr val="2A303A"/>
                </a:solidFill>
                <a:latin typeface="Proxima Nova 1"/>
              </a:rPr>
              <a:t>Get in and out of the office like bees get in and out of their hive — seamlessly.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7607" y="2069151"/>
            <a:ext cx="6695510" cy="345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16"/>
              </a:lnSpc>
            </a:pPr>
            <a:r>
              <a:rPr lang="en-US" sz="1200">
                <a:solidFill>
                  <a:srgbClr val="1E1E1E"/>
                </a:solidFill>
                <a:latin typeface="Proxima Nova 1"/>
              </a:rPr>
              <a:t>Geo-fencing, Face &amp; Finger Recognition enabled and Seamlessly Integrated with SAP SuccessFactors Employee Central (EC). ​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16629" y="1463362"/>
            <a:ext cx="1295020" cy="471870"/>
          </a:xfrm>
          <a:prstGeom prst="rect">
            <a:avLst/>
          </a:prstGeom>
        </p:spPr>
      </p:pic>
      <p:pic>
        <p:nvPicPr>
          <p:cNvPr id="15" name="Picture 15">
            <a:hlinkClick r:id="rId10" tooltip="https://store.sap.com/dcp/en/product/display-0000058206_live_v1/CICO%20-%20The%20New%20Normal%20Of%20Intelligent%20Time%20Capturing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882777" y="1472802"/>
            <a:ext cx="1433580" cy="45299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16629" y="2538924"/>
            <a:ext cx="5692739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1E1E1E"/>
                </a:solidFill>
                <a:latin typeface="Proxima Nova 2"/>
              </a:rPr>
              <a:t>Cloud Solution (SaaS) deployed on SAP Cloud Platform​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1E1E1E"/>
                </a:solidFill>
                <a:latin typeface="Proxima Nova 2"/>
              </a:rPr>
              <a:t>Single sign-on (SSO) with SAP SuccessFactors​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0" y="5031244"/>
            <a:ext cx="10692000" cy="1183113"/>
            <a:chOff x="0" y="0"/>
            <a:chExt cx="3831771" cy="42400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31772" cy="424001"/>
            </a:xfrm>
            <a:custGeom>
              <a:avLst/>
              <a:gdLst/>
              <a:ahLst/>
              <a:cxnLst/>
              <a:rect l="l" t="t" r="r" b="b"/>
              <a:pathLst>
                <a:path w="3831772" h="424001">
                  <a:moveTo>
                    <a:pt x="0" y="0"/>
                  </a:moveTo>
                  <a:lnTo>
                    <a:pt x="3831772" y="0"/>
                  </a:lnTo>
                  <a:lnTo>
                    <a:pt x="3831772" y="424001"/>
                  </a:lnTo>
                  <a:lnTo>
                    <a:pt x="0" y="424001"/>
                  </a:lnTo>
                  <a:close/>
                </a:path>
              </a:pathLst>
            </a:custGeom>
            <a:solidFill>
              <a:srgbClr val="37343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69"/>
                </a:lnSpc>
              </a:pPr>
              <a:endParaRPr/>
            </a:p>
          </p:txBody>
        </p:sp>
      </p:grpSp>
      <p:pic>
        <p:nvPicPr>
          <p:cNvPr id="20" name="Picture 20">
            <a:hlinkClick r:id="rId12" tooltip="https://www.youtube.com/watch?v=FRjvL3JhZBU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283095" y="5118143"/>
            <a:ext cx="1791334" cy="100931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126000" y="4578002"/>
            <a:ext cx="1164770" cy="208959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5298192" y="5118143"/>
            <a:ext cx="1808491" cy="1009316"/>
            <a:chOff x="0" y="0"/>
            <a:chExt cx="648122" cy="36171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48122" cy="361716"/>
            </a:xfrm>
            <a:custGeom>
              <a:avLst/>
              <a:gdLst/>
              <a:ahLst/>
              <a:cxnLst/>
              <a:rect l="l" t="t" r="r" b="b"/>
              <a:pathLst>
                <a:path w="648122" h="361716">
                  <a:moveTo>
                    <a:pt x="0" y="0"/>
                  </a:moveTo>
                  <a:lnTo>
                    <a:pt x="648122" y="0"/>
                  </a:lnTo>
                  <a:lnTo>
                    <a:pt x="648122" y="361716"/>
                  </a:lnTo>
                  <a:lnTo>
                    <a:pt x="0" y="36171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69"/>
                </a:lnSpc>
              </a:pPr>
              <a:endParaRPr/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722114" y="5155444"/>
            <a:ext cx="963577" cy="722683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5663835" y="5868602"/>
            <a:ext cx="1080135" cy="235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8"/>
              </a:lnSpc>
            </a:pPr>
            <a:r>
              <a:rPr lang="en-US" sz="1220" u="sng">
                <a:solidFill>
                  <a:srgbClr val="000000"/>
                </a:solidFill>
                <a:latin typeface="Gotham"/>
              </a:rPr>
              <a:t>Success Story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547607" y="6786325"/>
            <a:ext cx="4078622" cy="385391"/>
            <a:chOff x="0" y="0"/>
            <a:chExt cx="5438163" cy="513855"/>
          </a:xfrm>
        </p:grpSpPr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>
              <a:off x="1719290" y="0"/>
              <a:ext cx="913532" cy="513855"/>
              <a:chOff x="0" y="0"/>
              <a:chExt cx="1128903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1287761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11287761" h="6350000">
                    <a:moveTo>
                      <a:pt x="0" y="5824220"/>
                    </a:moveTo>
                    <a:lnTo>
                      <a:pt x="0" y="525780"/>
                    </a:lnTo>
                    <a:cubicBezTo>
                      <a:pt x="0" y="234950"/>
                      <a:pt x="234950" y="0"/>
                      <a:pt x="525780" y="0"/>
                    </a:cubicBezTo>
                    <a:lnTo>
                      <a:pt x="10761980" y="0"/>
                    </a:lnTo>
                    <a:cubicBezTo>
                      <a:pt x="11052811" y="0"/>
                      <a:pt x="11287761" y="234950"/>
                      <a:pt x="11287761" y="525780"/>
                    </a:cubicBezTo>
                    <a:lnTo>
                      <a:pt x="11287761" y="5822950"/>
                    </a:lnTo>
                    <a:cubicBezTo>
                      <a:pt x="11287761" y="6113780"/>
                      <a:pt x="11052811" y="6348730"/>
                      <a:pt x="10761980" y="6348730"/>
                    </a:cubicBezTo>
                    <a:lnTo>
                      <a:pt x="525780" y="6348730"/>
                    </a:lnTo>
                    <a:cubicBezTo>
                      <a:pt x="236220" y="6350000"/>
                      <a:pt x="0" y="6115050"/>
                      <a:pt x="0" y="5824220"/>
                    </a:cubicBezTo>
                    <a:cubicBezTo>
                      <a:pt x="0" y="5824220"/>
                      <a:pt x="0" y="5824220"/>
                      <a:pt x="0" y="5824220"/>
                    </a:cubicBezTo>
                    <a:close/>
                  </a:path>
                </a:pathLst>
              </a:custGeom>
              <a:blipFill>
                <a:blip r:embed="rId16"/>
                <a:stretch>
                  <a:fillRect t="-38897" b="-38897"/>
                </a:stretch>
              </a:blipFill>
            </p:spPr>
          </p:sp>
        </p:grpSp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2632822" y="53107"/>
              <a:ext cx="724706" cy="407642"/>
              <a:chOff x="0" y="0"/>
              <a:chExt cx="1128903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1287761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11287761" h="6350000">
                    <a:moveTo>
                      <a:pt x="0" y="5824220"/>
                    </a:moveTo>
                    <a:lnTo>
                      <a:pt x="0" y="525780"/>
                    </a:lnTo>
                    <a:cubicBezTo>
                      <a:pt x="0" y="234950"/>
                      <a:pt x="234950" y="0"/>
                      <a:pt x="525780" y="0"/>
                    </a:cubicBezTo>
                    <a:lnTo>
                      <a:pt x="10761980" y="0"/>
                    </a:lnTo>
                    <a:cubicBezTo>
                      <a:pt x="11052811" y="0"/>
                      <a:pt x="11287761" y="234950"/>
                      <a:pt x="11287761" y="525780"/>
                    </a:cubicBezTo>
                    <a:lnTo>
                      <a:pt x="11287761" y="5822950"/>
                    </a:lnTo>
                    <a:cubicBezTo>
                      <a:pt x="11287761" y="6113780"/>
                      <a:pt x="11052811" y="6348730"/>
                      <a:pt x="10761980" y="6348730"/>
                    </a:cubicBezTo>
                    <a:lnTo>
                      <a:pt x="525780" y="6348730"/>
                    </a:lnTo>
                    <a:cubicBezTo>
                      <a:pt x="236220" y="6350000"/>
                      <a:pt x="0" y="6115050"/>
                      <a:pt x="0" y="5824220"/>
                    </a:cubicBezTo>
                    <a:cubicBezTo>
                      <a:pt x="0" y="5824220"/>
                      <a:pt x="0" y="5824220"/>
                      <a:pt x="0" y="5824220"/>
                    </a:cubicBezTo>
                    <a:close/>
                  </a:path>
                </a:pathLst>
              </a:custGeom>
              <a:blipFill>
                <a:blip r:embed="rId17"/>
                <a:stretch>
                  <a:fillRect t="-37039" b="-40756"/>
                </a:stretch>
              </a:blipFill>
            </p:spPr>
          </p:sp>
        </p:grp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4667380" y="0"/>
              <a:ext cx="770783" cy="513855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>
            <a:xfrm>
              <a:off x="3357527" y="48561"/>
              <a:ext cx="1393971" cy="400183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0" y="48561"/>
              <a:ext cx="1719290" cy="407642"/>
            </a:xfrm>
            <a:prstGeom prst="rect">
              <a:avLst/>
            </a:prstGeom>
          </p:spPr>
        </p:pic>
      </p:grpSp>
      <p:sp>
        <p:nvSpPr>
          <p:cNvPr id="35" name="TextBox 35"/>
          <p:cNvSpPr txBox="1"/>
          <p:nvPr/>
        </p:nvSpPr>
        <p:spPr>
          <a:xfrm>
            <a:off x="557740" y="6547733"/>
            <a:ext cx="3950760" cy="170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4"/>
              </a:lnSpc>
              <a:spcBef>
                <a:spcPct val="0"/>
              </a:spcBef>
            </a:pPr>
            <a:r>
              <a:rPr lang="en-US" sz="1200" dirty="0">
                <a:solidFill>
                  <a:srgbClr val="E70005"/>
                </a:solidFill>
                <a:latin typeface="Proxima Nova 2"/>
              </a:rPr>
              <a:t>Some of our clients</a:t>
            </a: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707656" y="3949322"/>
            <a:ext cx="347646" cy="34764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995856" y="3199779"/>
            <a:ext cx="377876" cy="347646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2676054" y="3199779"/>
            <a:ext cx="347646" cy="34764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4401238" y="3199779"/>
            <a:ext cx="359789" cy="34764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6073805" y="3199779"/>
            <a:ext cx="347646" cy="347646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7648185" y="3199779"/>
            <a:ext cx="387876" cy="352482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1014748" y="3922909"/>
            <a:ext cx="400472" cy="400472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4350856" y="3975662"/>
            <a:ext cx="394238" cy="34764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6058030" y="3975662"/>
            <a:ext cx="312882" cy="347646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7675258" y="3975662"/>
            <a:ext cx="411416" cy="347646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9308980" y="3199779"/>
            <a:ext cx="396452" cy="352482"/>
          </a:xfrm>
          <a:prstGeom prst="rect">
            <a:avLst/>
          </a:prstGeom>
        </p:spPr>
      </p:pic>
      <p:sp>
        <p:nvSpPr>
          <p:cNvPr id="47" name="TextBox 47"/>
          <p:cNvSpPr txBox="1"/>
          <p:nvPr/>
        </p:nvSpPr>
        <p:spPr>
          <a:xfrm>
            <a:off x="2202367" y="3640135"/>
            <a:ext cx="1295020" cy="14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Face Recognition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933622" y="3640135"/>
            <a:ext cx="1295020" cy="14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Finger Recognition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600118" y="3640135"/>
            <a:ext cx="1295020" cy="14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QR Code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859696" y="3649224"/>
            <a:ext cx="1295020" cy="14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Dynamic Rule Engine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67474" y="4383650"/>
            <a:ext cx="1295020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Available for iOS &amp; Android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233969" y="4396350"/>
            <a:ext cx="1295020" cy="14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Real-Time Insights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37284" y="3640135"/>
            <a:ext cx="1295020" cy="14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Geo Fencing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194613" y="3649224"/>
            <a:ext cx="1295020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Intelligent Alerts &amp; Reports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900465" y="4390952"/>
            <a:ext cx="1295020" cy="14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Dedicated Support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566960" y="4381427"/>
            <a:ext cx="1295020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APIs to Integrate for Time Processing​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233456" y="4390952"/>
            <a:ext cx="1295020" cy="40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Works Offline​</a:t>
            </a:r>
          </a:p>
          <a:p>
            <a:pPr algn="ctr">
              <a:lnSpc>
                <a:spcPts val="1069"/>
              </a:lnSpc>
            </a:pPr>
            <a:r>
              <a:rPr lang="en-US" sz="999">
                <a:solidFill>
                  <a:srgbClr val="1E1E1E"/>
                </a:solidFill>
                <a:latin typeface="Proxima Nova 2"/>
              </a:rPr>
              <a:t>(Supports no internet areas)​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507</Words>
  <Application>Microsoft Office PowerPoint</Application>
  <PresentationFormat>Custom</PresentationFormat>
  <Paragraphs>74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Proxima Nova 2</vt:lpstr>
      <vt:lpstr>Proxima Nova Alt Lt</vt:lpstr>
      <vt:lpstr>Proxima Nova Alt Rg</vt:lpstr>
      <vt:lpstr>Arial</vt:lpstr>
      <vt:lpstr>Gotham</vt:lpstr>
      <vt:lpstr>Calibri</vt:lpstr>
      <vt:lpstr>Proxima Nova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 Add On 1 Pager - Without Pricing Landscape</dc:title>
  <cp:lastModifiedBy>Sneha Shinde</cp:lastModifiedBy>
  <cp:revision>14</cp:revision>
  <dcterms:created xsi:type="dcterms:W3CDTF">2006-08-16T00:00:00Z</dcterms:created>
  <dcterms:modified xsi:type="dcterms:W3CDTF">2023-06-15T05:46:17Z</dcterms:modified>
  <dc:identifier>DAFFuW3nt28</dc:identifier>
</cp:coreProperties>
</file>