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61" r:id="rId8"/>
    <p:sldId id="25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A4A"/>
    <a:srgbClr val="3788F2"/>
    <a:srgbClr val="BFBFBF"/>
    <a:srgbClr val="F2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3"/>
    <p:restoredTop sz="95009"/>
  </p:normalViewPr>
  <p:slideViewPr>
    <p:cSldViewPr snapToGrid="0" snapToObjects="1">
      <p:cViewPr varScale="1">
        <p:scale>
          <a:sx n="65" d="100"/>
          <a:sy n="65" d="100"/>
        </p:scale>
        <p:origin x="10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CC326-5E0E-4D78-8AE2-F44EE9B8B7E8}" type="datetimeFigureOut">
              <a:rPr lang="en-IN" smtClean="0"/>
              <a:t>05-10-2022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E5D37-3998-48EF-90E9-641E321338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093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5D37-3998-48EF-90E9-641E3213388A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903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5D37-3998-48EF-90E9-641E3213388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4616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5D37-3998-48EF-90E9-641E3213388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061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E5D37-3998-48EF-90E9-641E3213388A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96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0A550-A0F7-534C-8003-6E6BE34F6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5380A-85F6-BB46-B9AD-825936375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1A36-E1A4-4E46-801F-EFB90D4D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467E3-7F5F-0C46-A7F0-8535939D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963FB-960E-134A-A8DB-08A11FA7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0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B2D0-26B6-7F47-B8AC-5A77D9A2E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9B738-374C-1742-ABA7-54706AD22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6F53D-409E-4649-B2A5-02DFF468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DD12-6634-1341-BFE4-25061363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CA209-F12E-2B45-8749-7C10BE97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2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3184B-AA73-2B4C-B0BC-845D58F0D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9BC09-A123-C34F-BCCC-DAB2C5BAA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5BF98-9149-374B-9040-4670FE84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B6251-485B-B349-883D-FC3D0D83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4808E-42AA-044D-A047-400C8B81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4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CC5C-2E0C-7248-9F14-BDCFA97E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9E5BF-A570-1D4E-8123-3A19F460C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6ABC7-5661-6546-8928-03C9202EB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82471-B32B-6C48-994A-68C72415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9E59A-28D4-B644-81D9-D3A6418E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8B28-C6E8-FB4A-A6C8-0CCC5A0E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5F69B-ADC9-B847-B49D-92501277F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2BAB4-A2D8-854A-AF6B-65F91268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4258F-51A3-2544-B70C-32B3C60D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9ECEC-E037-1F4F-848F-0BE782FF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8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56C0-50DA-694C-AB2E-42E48776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80067-B7F6-F949-98A0-215FCD39E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011E0-AABA-E54E-8B17-93D288A99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324C0-A14F-7840-A930-AE0D332A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E3756-AF07-6D46-B2A9-0506713F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DFA5D-CC17-5643-8FA6-E3BB06AA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8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319A-3F70-CF4E-B88D-7230B823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03778-C5EA-C84A-91D0-F4E1B2C09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824F1-06FD-584F-827C-A8C9EA1D9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D9BEA-F23B-F64D-B8BB-D905A62B1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47980-D044-8A49-A0FF-B03DE7723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D0C725-CB00-0F42-B47E-C67C9CE96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3153A-48B2-2348-8BC9-940DE864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D0061-AB46-8143-AED9-EA910F70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4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E4E69-D384-904E-80C7-075D7F50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83F23-72DF-3948-B42D-8361BE65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1CF65-E66A-AF4A-A4DA-5D8CBDBC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1F5C2-5808-3241-986D-E2A03664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4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5C25D-C012-E541-9C9B-38A1796B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EE297-943D-6844-98CB-3BB07E4A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90E0E-D0A5-AA42-AA0B-A936DFD27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52A1-F01D-C14F-95F7-DEAD0456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5CA6F-DA41-CD4A-8FF4-C96825E8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E623B-115E-7C47-9979-F2943C437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E1730-D11B-A948-91B1-7A46EB60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3E0A4-F989-5148-8814-380B59C7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8E0B2-93F3-7B4A-A5F8-7DE6B81E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5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6072-F05A-A542-9EB7-EE12B3D1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8A92A-91B5-1C4C-8A82-0DB723EF1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C07F7-A456-244F-AA21-D2A2264C6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CEACD-DA0E-6345-8F28-EE1CE38D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AB7-35CD-C840-B55F-04CCC8203AF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6618B-2CCD-7F4C-94A4-C1788D85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41392-6514-0C4F-AF6D-478E5E99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54D74-5AE5-BD4E-8D4E-27302460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8B669-9A5D-514C-A619-3B3FF76DB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788BC-8014-8449-B84B-E09639271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AAB7-35CD-C840-B55F-04CCC8203AF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5548E-F902-E749-9CFE-AFD98FE6E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2E45-166D-2C49-B71A-556E1152B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84CC0-9BD2-6845-93EC-48FFBB87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2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74CED1-495C-7E47-9500-36A98EB8D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87002" y="-1"/>
            <a:ext cx="10581107" cy="762008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4E8E6DA-B21C-8341-B18C-0A6A83D64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9371" y="5622354"/>
            <a:ext cx="1997727" cy="1997727"/>
          </a:xfrm>
          <a:prstGeom prst="rect">
            <a:avLst/>
          </a:prstGeom>
        </p:spPr>
      </p:pic>
      <p:sp>
        <p:nvSpPr>
          <p:cNvPr id="13" name="Digital Transformation Business Unit…">
            <a:extLst>
              <a:ext uri="{FF2B5EF4-FFF2-40B4-BE49-F238E27FC236}">
                <a16:creationId xmlns:a16="http://schemas.microsoft.com/office/drawing/2014/main" id="{69A8644F-8A8F-B04A-9C89-9CC88B122617}"/>
              </a:ext>
            </a:extLst>
          </p:cNvPr>
          <p:cNvSpPr txBox="1"/>
          <p:nvPr/>
        </p:nvSpPr>
        <p:spPr>
          <a:xfrm>
            <a:off x="479207" y="3705547"/>
            <a:ext cx="438864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defRPr sz="3000" b="1">
                <a:latin typeface="+mj-lt"/>
                <a:ea typeface="+mj-ea"/>
                <a:cs typeface="+mj-cs"/>
                <a:sym typeface="Helvetica Neue"/>
              </a:defRPr>
            </a:pPr>
            <a:endParaRPr lang="en-US" sz="16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6494" y="2534453"/>
            <a:ext cx="4751374" cy="2366361"/>
            <a:chOff x="466494" y="2358629"/>
            <a:chExt cx="4751374" cy="2366361"/>
          </a:xfrm>
        </p:grpSpPr>
        <p:sp>
          <p:nvSpPr>
            <p:cNvPr id="8" name="Digital Transformation Business Unit…">
              <a:extLst>
                <a:ext uri="{FF2B5EF4-FFF2-40B4-BE49-F238E27FC236}">
                  <a16:creationId xmlns:a16="http://schemas.microsoft.com/office/drawing/2014/main" id="{F1DE68A3-13E8-9F44-8A88-92E93F17149D}"/>
                </a:ext>
              </a:extLst>
            </p:cNvPr>
            <p:cNvSpPr txBox="1"/>
            <p:nvPr/>
          </p:nvSpPr>
          <p:spPr>
            <a:xfrm>
              <a:off x="466494" y="3145070"/>
              <a:ext cx="4751374" cy="1579920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defTabSz="2438337">
                <a:defRPr sz="6000" spc="-119"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rPr lang="en-US" sz="3200" dirty="0">
                  <a:solidFill>
                    <a:srgbClr val="3788F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Course Creation Solution built for SAP Success Factors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896" y="2358629"/>
              <a:ext cx="3991840" cy="79836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82" y="1260321"/>
            <a:ext cx="6506037" cy="433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DVANCED">
            <a:extLst>
              <a:ext uri="{FF2B5EF4-FFF2-40B4-BE49-F238E27FC236}">
                <a16:creationId xmlns:a16="http://schemas.microsoft.com/office/drawing/2014/main" id="{D3773E07-B1A4-CD4E-B8B1-95F9AF5B89BD}"/>
              </a:ext>
            </a:extLst>
          </p:cNvPr>
          <p:cNvSpPr txBox="1"/>
          <p:nvPr/>
        </p:nvSpPr>
        <p:spPr>
          <a:xfrm>
            <a:off x="418443" y="1069817"/>
            <a:ext cx="363736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PROBLEM</a:t>
            </a:r>
          </a:p>
        </p:txBody>
      </p:sp>
      <p:sp>
        <p:nvSpPr>
          <p:cNvPr id="16" name="Scripting Digital Success Stories Globally, For Over A Decade.">
            <a:extLst>
              <a:ext uri="{FF2B5EF4-FFF2-40B4-BE49-F238E27FC236}">
                <a16:creationId xmlns:a16="http://schemas.microsoft.com/office/drawing/2014/main" id="{A9471A7E-1A19-9144-B37A-EF44A6B1C947}"/>
              </a:ext>
            </a:extLst>
          </p:cNvPr>
          <p:cNvSpPr txBox="1"/>
          <p:nvPr/>
        </p:nvSpPr>
        <p:spPr>
          <a:xfrm>
            <a:off x="418443" y="4321057"/>
            <a:ext cx="449374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can you do to ensure that your employees have the relevant skillsets while being their most efficient and productive selves? </a:t>
            </a:r>
          </a:p>
        </p:txBody>
      </p:sp>
      <p:sp>
        <p:nvSpPr>
          <p:cNvPr id="17" name="ADVANCED">
            <a:extLst>
              <a:ext uri="{FF2B5EF4-FFF2-40B4-BE49-F238E27FC236}">
                <a16:creationId xmlns:a16="http://schemas.microsoft.com/office/drawing/2014/main" id="{29F97C04-E550-0443-9E51-E72C0C000048}"/>
              </a:ext>
            </a:extLst>
          </p:cNvPr>
          <p:cNvSpPr txBox="1"/>
          <p:nvPr/>
        </p:nvSpPr>
        <p:spPr>
          <a:xfrm>
            <a:off x="388249" y="3772401"/>
            <a:ext cx="289864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ACTION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6EEAB6-CD43-EF43-8E06-B9D190B83B20}"/>
              </a:ext>
            </a:extLst>
          </p:cNvPr>
          <p:cNvCxnSpPr>
            <a:cxnSpLocks/>
          </p:cNvCxnSpPr>
          <p:nvPr/>
        </p:nvCxnSpPr>
        <p:spPr>
          <a:xfrm>
            <a:off x="471451" y="4333478"/>
            <a:ext cx="4124309" cy="0"/>
          </a:xfrm>
          <a:prstGeom prst="line">
            <a:avLst/>
          </a:prstGeom>
          <a:ln w="28575">
            <a:solidFill>
              <a:srgbClr val="3788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A4BBEDF-04B1-F54B-BCFC-85F582C5B1B2}"/>
              </a:ext>
            </a:extLst>
          </p:cNvPr>
          <p:cNvCxnSpPr>
            <a:cxnSpLocks/>
          </p:cNvCxnSpPr>
          <p:nvPr/>
        </p:nvCxnSpPr>
        <p:spPr>
          <a:xfrm>
            <a:off x="471451" y="1620695"/>
            <a:ext cx="4124309" cy="0"/>
          </a:xfrm>
          <a:prstGeom prst="line">
            <a:avLst/>
          </a:prstGeom>
          <a:ln w="28575">
            <a:solidFill>
              <a:srgbClr val="3788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7AD9BFD-8E95-FB43-80B1-109E0550CD18}"/>
              </a:ext>
            </a:extLst>
          </p:cNvPr>
          <p:cNvSpPr/>
          <p:nvPr/>
        </p:nvSpPr>
        <p:spPr>
          <a:xfrm>
            <a:off x="0" y="6351373"/>
            <a:ext cx="12192000" cy="506627"/>
          </a:xfrm>
          <a:prstGeom prst="rect">
            <a:avLst/>
          </a:prstGeom>
          <a:solidFill>
            <a:srgbClr val="EF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76B9CF-B44F-4D47-B4A8-0AD50C049FCC}"/>
              </a:ext>
            </a:extLst>
          </p:cNvPr>
          <p:cNvGrpSpPr/>
          <p:nvPr/>
        </p:nvGrpSpPr>
        <p:grpSpPr>
          <a:xfrm>
            <a:off x="11784729" y="6444120"/>
            <a:ext cx="280931" cy="318036"/>
            <a:chOff x="11784729" y="6444120"/>
            <a:chExt cx="280931" cy="318036"/>
          </a:xfrm>
        </p:grpSpPr>
        <p:sp>
          <p:nvSpPr>
            <p:cNvPr id="33" name="ADVANCED">
              <a:extLst>
                <a:ext uri="{FF2B5EF4-FFF2-40B4-BE49-F238E27FC236}">
                  <a16:creationId xmlns:a16="http://schemas.microsoft.com/office/drawing/2014/main" id="{FD4906A1-9462-0447-9DC1-DB60EC0DBE32}"/>
                </a:ext>
              </a:extLst>
            </p:cNvPr>
            <p:cNvSpPr txBox="1"/>
            <p:nvPr/>
          </p:nvSpPr>
          <p:spPr>
            <a:xfrm>
              <a:off x="11784729" y="6444120"/>
              <a:ext cx="28093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 algn="ctr"/>
              <a:r>
                <a:rPr lang="en-US" sz="1400" b="0" dirty="0">
                  <a:solidFill>
                    <a:srgbClr val="3788F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sz="1600" b="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7D85B09-7940-F84E-8931-3FDB1A0D8928}"/>
                </a:ext>
              </a:extLst>
            </p:cNvPr>
            <p:cNvSpPr/>
            <p:nvPr/>
          </p:nvSpPr>
          <p:spPr>
            <a:xfrm>
              <a:off x="11784729" y="6462672"/>
              <a:ext cx="280931" cy="280932"/>
            </a:xfrm>
            <a:prstGeom prst="ellipse">
              <a:avLst/>
            </a:prstGeom>
            <a:noFill/>
            <a:ln w="6350">
              <a:solidFill>
                <a:srgbClr val="378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">
            <a:extLst>
              <a:ext uri="{FF2B5EF4-FFF2-40B4-BE49-F238E27FC236}">
                <a16:creationId xmlns:a16="http://schemas.microsoft.com/office/drawing/2014/main" id="{9B48EEB0-D977-6542-A5B8-0747EC3C947D}"/>
              </a:ext>
            </a:extLst>
          </p:cNvPr>
          <p:cNvSpPr/>
          <p:nvPr/>
        </p:nvSpPr>
        <p:spPr>
          <a:xfrm>
            <a:off x="440885" y="1663431"/>
            <a:ext cx="4493746" cy="172466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employees are not well-versed with the skillsets required for that particular job role before taking it on. This could potentially cost the organization a lot of time and tedious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labour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training them.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4" y="6489585"/>
            <a:ext cx="1135533" cy="2271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0" y="1386769"/>
            <a:ext cx="6314440" cy="42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EB057C4-51FF-C044-A8DA-1D235DAA3336}"/>
              </a:ext>
            </a:extLst>
          </p:cNvPr>
          <p:cNvSpPr/>
          <p:nvPr/>
        </p:nvSpPr>
        <p:spPr>
          <a:xfrm>
            <a:off x="0" y="3029184"/>
            <a:ext cx="12191999" cy="2987234"/>
          </a:xfrm>
          <a:prstGeom prst="rect">
            <a:avLst/>
          </a:prstGeom>
          <a:solidFill>
            <a:srgbClr val="378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DVANCED">
            <a:extLst>
              <a:ext uri="{FF2B5EF4-FFF2-40B4-BE49-F238E27FC236}">
                <a16:creationId xmlns:a16="http://schemas.microsoft.com/office/drawing/2014/main" id="{1BC8903D-1CFE-9848-B56F-8927401F5008}"/>
              </a:ext>
            </a:extLst>
          </p:cNvPr>
          <p:cNvSpPr txBox="1"/>
          <p:nvPr/>
        </p:nvSpPr>
        <p:spPr>
          <a:xfrm>
            <a:off x="376785" y="915853"/>
            <a:ext cx="425236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eAUTHORING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64" name="Legacy Warehouse Migration Challenges (business, technical, operational)">
            <a:extLst>
              <a:ext uri="{FF2B5EF4-FFF2-40B4-BE49-F238E27FC236}">
                <a16:creationId xmlns:a16="http://schemas.microsoft.com/office/drawing/2014/main" id="{096CD526-9621-7E42-99BE-F696F1F37AC1}"/>
              </a:ext>
            </a:extLst>
          </p:cNvPr>
          <p:cNvSpPr txBox="1"/>
          <p:nvPr/>
        </p:nvSpPr>
        <p:spPr>
          <a:xfrm>
            <a:off x="429793" y="1400662"/>
            <a:ext cx="4671596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dirty="0" err="1">
                <a:latin typeface="Open Sans" panose="020B0606030504020204"/>
                <a:cs typeface="Prompt ExtraBold" panose="00000900000000000000" pitchFamily="2" charset="-34"/>
              </a:rPr>
              <a:t>eAuthoring</a:t>
            </a:r>
            <a:r>
              <a:rPr lang="en-US" dirty="0">
                <a:latin typeface="Open Sans" panose="020B0606030504020204"/>
                <a:cs typeface="Prompt ExtraBold" panose="00000900000000000000" pitchFamily="2" charset="-34"/>
              </a:rPr>
              <a:t> is a robust and comprehensive learning management system designed for new-age learners. Our platform is simplified to enable users to create and publish courses without much complexity.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A35CB7-C7A4-724E-B02C-00B95421F07F}"/>
              </a:ext>
            </a:extLst>
          </p:cNvPr>
          <p:cNvSpPr/>
          <p:nvPr/>
        </p:nvSpPr>
        <p:spPr>
          <a:xfrm>
            <a:off x="0" y="6351373"/>
            <a:ext cx="12192000" cy="506627"/>
          </a:xfrm>
          <a:prstGeom prst="rect">
            <a:avLst/>
          </a:prstGeom>
          <a:solidFill>
            <a:srgbClr val="EF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354C41-6A30-5549-B232-4BB7CA5D27D4}"/>
              </a:ext>
            </a:extLst>
          </p:cNvPr>
          <p:cNvGrpSpPr/>
          <p:nvPr/>
        </p:nvGrpSpPr>
        <p:grpSpPr>
          <a:xfrm>
            <a:off x="11784729" y="6444120"/>
            <a:ext cx="280931" cy="318036"/>
            <a:chOff x="11784729" y="6444120"/>
            <a:chExt cx="280931" cy="318036"/>
          </a:xfrm>
        </p:grpSpPr>
        <p:sp>
          <p:nvSpPr>
            <p:cNvPr id="33" name="ADVANCED">
              <a:extLst>
                <a:ext uri="{FF2B5EF4-FFF2-40B4-BE49-F238E27FC236}">
                  <a16:creationId xmlns:a16="http://schemas.microsoft.com/office/drawing/2014/main" id="{54C1973A-0E7C-FD4A-8AD9-2EA22D1AC769}"/>
                </a:ext>
              </a:extLst>
            </p:cNvPr>
            <p:cNvSpPr txBox="1"/>
            <p:nvPr/>
          </p:nvSpPr>
          <p:spPr>
            <a:xfrm>
              <a:off x="11784729" y="6444120"/>
              <a:ext cx="28093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 algn="ctr"/>
              <a:r>
                <a:rPr lang="en-US" sz="1400" b="0" dirty="0">
                  <a:solidFill>
                    <a:srgbClr val="3788F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sz="1600" b="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CB866A5-F65B-CA4A-9B9D-C4CFE8F6BF00}"/>
                </a:ext>
              </a:extLst>
            </p:cNvPr>
            <p:cNvSpPr/>
            <p:nvPr/>
          </p:nvSpPr>
          <p:spPr>
            <a:xfrm>
              <a:off x="11784729" y="6462672"/>
              <a:ext cx="280931" cy="280932"/>
            </a:xfrm>
            <a:prstGeom prst="ellipse">
              <a:avLst/>
            </a:prstGeom>
            <a:noFill/>
            <a:ln w="6350">
              <a:solidFill>
                <a:srgbClr val="378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152023" y="203397"/>
            <a:ext cx="5534019" cy="5428381"/>
            <a:chOff x="6409881" y="914400"/>
            <a:chExt cx="5437801" cy="533400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1" t="9203" r="2512" b="2306"/>
            <a:stretch/>
          </p:blipFill>
          <p:spPr>
            <a:xfrm>
              <a:off x="6685571" y="1308295"/>
              <a:ext cx="4789093" cy="4512728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6" t="18023" r="12664" b="35000"/>
            <a:stretch/>
          </p:blipFill>
          <p:spPr>
            <a:xfrm>
              <a:off x="6409881" y="914400"/>
              <a:ext cx="5437801" cy="490662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6" t="71649" r="12664" b="17956"/>
            <a:stretch/>
          </p:blipFill>
          <p:spPr>
            <a:xfrm>
              <a:off x="6409881" y="5162655"/>
              <a:ext cx="5437801" cy="1085745"/>
            </a:xfrm>
            <a:prstGeom prst="rect">
              <a:avLst/>
            </a:prstGeom>
          </p:spPr>
        </p:pic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5" y="331162"/>
            <a:ext cx="2428492" cy="485698"/>
          </a:xfrm>
          <a:prstGeom prst="rect">
            <a:avLst/>
          </a:prstGeom>
        </p:spPr>
      </p:pic>
      <p:sp>
        <p:nvSpPr>
          <p:cNvPr id="58" name="Legacy Warehouse Migration Challenges (business, technical, operational)">
            <a:extLst>
              <a:ext uri="{FF2B5EF4-FFF2-40B4-BE49-F238E27FC236}">
                <a16:creationId xmlns:a16="http://schemas.microsoft.com/office/drawing/2014/main" id="{096CD526-9621-7E42-99BE-F696F1F37AC1}"/>
              </a:ext>
            </a:extLst>
          </p:cNvPr>
          <p:cNvSpPr txBox="1"/>
          <p:nvPr/>
        </p:nvSpPr>
        <p:spPr>
          <a:xfrm>
            <a:off x="582193" y="3830304"/>
            <a:ext cx="3845428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/>
              </a:rPr>
              <a:t>Effective online corporate training equips your employees with new skills they need to be more productive at work, and eAuthoring is your catalyst for this.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4" y="6489585"/>
            <a:ext cx="1135533" cy="22710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AEEA98-1961-7A4B-B9B4-17D947DA7263}"/>
              </a:ext>
            </a:extLst>
          </p:cNvPr>
          <p:cNvCxnSpPr>
            <a:cxnSpLocks/>
          </p:cNvCxnSpPr>
          <p:nvPr/>
        </p:nvCxnSpPr>
        <p:spPr>
          <a:xfrm>
            <a:off x="429793" y="856337"/>
            <a:ext cx="1155768" cy="0"/>
          </a:xfrm>
          <a:prstGeom prst="line">
            <a:avLst/>
          </a:prstGeom>
          <a:ln w="28575">
            <a:solidFill>
              <a:srgbClr val="3788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86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F1FE651-2AAD-C6AF-274D-9800A5461A83}"/>
              </a:ext>
            </a:extLst>
          </p:cNvPr>
          <p:cNvSpPr/>
          <p:nvPr/>
        </p:nvSpPr>
        <p:spPr>
          <a:xfrm>
            <a:off x="8665981" y="2402497"/>
            <a:ext cx="2739233" cy="3555326"/>
          </a:xfrm>
          <a:prstGeom prst="roundRect">
            <a:avLst>
              <a:gd name="adj" fmla="val 68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B8D50A-F983-0E34-2AB1-BCD87AC5CC8D}"/>
              </a:ext>
            </a:extLst>
          </p:cNvPr>
          <p:cNvSpPr/>
          <p:nvPr/>
        </p:nvSpPr>
        <p:spPr>
          <a:xfrm>
            <a:off x="4735391" y="2405558"/>
            <a:ext cx="2739233" cy="3555326"/>
          </a:xfrm>
          <a:prstGeom prst="roundRect">
            <a:avLst>
              <a:gd name="adj" fmla="val 68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2ED21037-A8D2-5140-92D0-6191F64A64CF}"/>
              </a:ext>
            </a:extLst>
          </p:cNvPr>
          <p:cNvSpPr/>
          <p:nvPr/>
        </p:nvSpPr>
        <p:spPr>
          <a:xfrm>
            <a:off x="899723" y="2368719"/>
            <a:ext cx="2739233" cy="3555326"/>
          </a:xfrm>
          <a:prstGeom prst="roundRect">
            <a:avLst>
              <a:gd name="adj" fmla="val 68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Why Wings Is The Answer">
            <a:extLst>
              <a:ext uri="{FF2B5EF4-FFF2-40B4-BE49-F238E27FC236}">
                <a16:creationId xmlns:a16="http://schemas.microsoft.com/office/drawing/2014/main" id="{AD3B906D-1DBC-7748-B56C-38BD731899E1}"/>
              </a:ext>
            </a:extLst>
          </p:cNvPr>
          <p:cNvSpPr txBox="1"/>
          <p:nvPr/>
        </p:nvSpPr>
        <p:spPr>
          <a:xfrm>
            <a:off x="1206179" y="3642825"/>
            <a:ext cx="2119315" cy="203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40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en-IN" sz="18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Create Course</a:t>
            </a:r>
            <a:endParaRPr sz="1800" dirty="0">
              <a:solidFill>
                <a:srgbClr val="3788F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64" name="Why Wings Is The Answer">
            <a:extLst>
              <a:ext uri="{FF2B5EF4-FFF2-40B4-BE49-F238E27FC236}">
                <a16:creationId xmlns:a16="http://schemas.microsoft.com/office/drawing/2014/main" id="{8F1FE3F7-4322-C545-AD20-FA272856F55F}"/>
              </a:ext>
            </a:extLst>
          </p:cNvPr>
          <p:cNvSpPr txBox="1"/>
          <p:nvPr/>
        </p:nvSpPr>
        <p:spPr>
          <a:xfrm>
            <a:off x="5046969" y="3533373"/>
            <a:ext cx="2119315" cy="396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40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en-IN" sz="18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Add </a:t>
            </a:r>
            <a:br>
              <a:rPr lang="en-IN" sz="18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</a:br>
            <a:r>
              <a:rPr lang="en-IN" sz="18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Content​</a:t>
            </a:r>
            <a:endParaRPr sz="1800" dirty="0">
              <a:solidFill>
                <a:srgbClr val="3788F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70" name="Why Wings Is The Answer">
            <a:extLst>
              <a:ext uri="{FF2B5EF4-FFF2-40B4-BE49-F238E27FC236}">
                <a16:creationId xmlns:a16="http://schemas.microsoft.com/office/drawing/2014/main" id="{6E7260F0-5A0A-9241-93CE-A4458FB22927}"/>
              </a:ext>
            </a:extLst>
          </p:cNvPr>
          <p:cNvSpPr txBox="1"/>
          <p:nvPr/>
        </p:nvSpPr>
        <p:spPr>
          <a:xfrm>
            <a:off x="8975940" y="3451433"/>
            <a:ext cx="2119317" cy="38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40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en-IN" sz="18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Publish </a:t>
            </a:r>
            <a:br>
              <a:rPr lang="en-IN" sz="18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</a:br>
            <a:r>
              <a:rPr lang="en-IN" sz="180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and manage​</a:t>
            </a:r>
            <a:endParaRPr sz="1800" dirty="0">
              <a:solidFill>
                <a:srgbClr val="3788F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29" name="Scripting Digital Success Stories Globally, For Over A Decade.">
            <a:extLst>
              <a:ext uri="{FF2B5EF4-FFF2-40B4-BE49-F238E27FC236}">
                <a16:creationId xmlns:a16="http://schemas.microsoft.com/office/drawing/2014/main" id="{13095E79-6457-334A-BA37-354BE72E7650}"/>
              </a:ext>
            </a:extLst>
          </p:cNvPr>
          <p:cNvSpPr txBox="1"/>
          <p:nvPr/>
        </p:nvSpPr>
        <p:spPr>
          <a:xfrm>
            <a:off x="393481" y="849328"/>
            <a:ext cx="808648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sz="3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simple steps to self-authoring unique enterprise knowledge​</a:t>
            </a:r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ADVANCED">
            <a:extLst>
              <a:ext uri="{FF2B5EF4-FFF2-40B4-BE49-F238E27FC236}">
                <a16:creationId xmlns:a16="http://schemas.microsoft.com/office/drawing/2014/main" id="{A7493F08-8320-0E48-8BF0-0C98E2B9CA5D}"/>
              </a:ext>
            </a:extLst>
          </p:cNvPr>
          <p:cNvSpPr txBox="1"/>
          <p:nvPr/>
        </p:nvSpPr>
        <p:spPr>
          <a:xfrm>
            <a:off x="393483" y="311369"/>
            <a:ext cx="586036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</a:t>
            </a:r>
            <a:r>
              <a:rPr lang="en-IN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eAUTHORING</a:t>
            </a:r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WORKS​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CEE1B5E-E0A0-4F47-8A76-76D44479BCAA}"/>
              </a:ext>
            </a:extLst>
          </p:cNvPr>
          <p:cNvCxnSpPr>
            <a:cxnSpLocks/>
          </p:cNvCxnSpPr>
          <p:nvPr/>
        </p:nvCxnSpPr>
        <p:spPr>
          <a:xfrm>
            <a:off x="1508968" y="4040827"/>
            <a:ext cx="1431359" cy="0"/>
          </a:xfrm>
          <a:prstGeom prst="line">
            <a:avLst/>
          </a:prstGeom>
          <a:ln w="28575">
            <a:solidFill>
              <a:srgbClr val="EB3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103DA66-72FD-C140-8BC4-4494DF72D8A8}"/>
              </a:ext>
            </a:extLst>
          </p:cNvPr>
          <p:cNvCxnSpPr>
            <a:cxnSpLocks/>
          </p:cNvCxnSpPr>
          <p:nvPr/>
        </p:nvCxnSpPr>
        <p:spPr>
          <a:xfrm>
            <a:off x="5380320" y="4040827"/>
            <a:ext cx="1431359" cy="0"/>
          </a:xfrm>
          <a:prstGeom prst="line">
            <a:avLst/>
          </a:prstGeom>
          <a:ln w="28575">
            <a:solidFill>
              <a:srgbClr val="EB3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9514B53-1B66-1A4C-AF72-1050B0CC043B}"/>
              </a:ext>
            </a:extLst>
          </p:cNvPr>
          <p:cNvCxnSpPr>
            <a:cxnSpLocks/>
          </p:cNvCxnSpPr>
          <p:nvPr/>
        </p:nvCxnSpPr>
        <p:spPr>
          <a:xfrm>
            <a:off x="9336498" y="3942281"/>
            <a:ext cx="1431359" cy="0"/>
          </a:xfrm>
          <a:prstGeom prst="line">
            <a:avLst/>
          </a:prstGeom>
          <a:ln w="28575">
            <a:solidFill>
              <a:srgbClr val="EB3A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24;p4">
            <a:extLst>
              <a:ext uri="{FF2B5EF4-FFF2-40B4-BE49-F238E27FC236}">
                <a16:creationId xmlns:a16="http://schemas.microsoft.com/office/drawing/2014/main" id="{E820DF4F-0537-B24E-9587-8D789C50D04F}"/>
              </a:ext>
            </a:extLst>
          </p:cNvPr>
          <p:cNvSpPr txBox="1"/>
          <p:nvPr/>
        </p:nvSpPr>
        <p:spPr>
          <a:xfrm>
            <a:off x="1439155" y="4042798"/>
            <a:ext cx="1739604" cy="1292577"/>
          </a:xfrm>
          <a:prstGeom prst="rect">
            <a:avLst/>
          </a:prstGeom>
          <a:noFill/>
          <a:ln w="12700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398" tIns="91398" rIns="91398" bIns="91398">
            <a:spAutoFit/>
          </a:bodyPr>
          <a:lstStyle>
            <a:lvl1pPr marL="571498" indent="-571498" algn="l" defTabSz="1828800">
              <a:buClr>
                <a:srgbClr val="000000"/>
              </a:buClr>
              <a:buSzPts val="3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indent="0" defTabSz="914400">
              <a:buSzPct val="150000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Design the course as per specific business and training needs from course category, details, segments and overall course flow.</a:t>
            </a:r>
            <a:endParaRPr lang="en-IN" sz="12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Google Shape;124;p4">
            <a:extLst>
              <a:ext uri="{FF2B5EF4-FFF2-40B4-BE49-F238E27FC236}">
                <a16:creationId xmlns:a16="http://schemas.microsoft.com/office/drawing/2014/main" id="{FC6250FE-6661-6B40-88C4-DA97AF083284}"/>
              </a:ext>
            </a:extLst>
          </p:cNvPr>
          <p:cNvSpPr txBox="1"/>
          <p:nvPr/>
        </p:nvSpPr>
        <p:spPr>
          <a:xfrm>
            <a:off x="5339904" y="4042798"/>
            <a:ext cx="1826380" cy="923245"/>
          </a:xfrm>
          <a:prstGeom prst="rect">
            <a:avLst/>
          </a:prstGeom>
          <a:noFill/>
          <a:ln w="12700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398" tIns="91398" rIns="91398" bIns="91398">
            <a:spAutoFit/>
          </a:bodyPr>
          <a:lstStyle>
            <a:lvl1pPr marL="571498" indent="-571498" algn="l" defTabSz="1828800">
              <a:buClr>
                <a:srgbClr val="000000"/>
              </a:buClr>
              <a:buSzPts val="3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indent="0" defTabSz="914400"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Use various content formats from text, image, audio to video and add assessments</a:t>
            </a:r>
          </a:p>
        </p:txBody>
      </p:sp>
      <p:sp>
        <p:nvSpPr>
          <p:cNvPr id="44" name="Google Shape;124;p4">
            <a:extLst>
              <a:ext uri="{FF2B5EF4-FFF2-40B4-BE49-F238E27FC236}">
                <a16:creationId xmlns:a16="http://schemas.microsoft.com/office/drawing/2014/main" id="{9EEA2957-189E-AD43-B6B4-A071701EB0AF}"/>
              </a:ext>
            </a:extLst>
          </p:cNvPr>
          <p:cNvSpPr txBox="1"/>
          <p:nvPr/>
        </p:nvSpPr>
        <p:spPr>
          <a:xfrm>
            <a:off x="9212409" y="3968939"/>
            <a:ext cx="2079868" cy="923245"/>
          </a:xfrm>
          <a:prstGeom prst="rect">
            <a:avLst/>
          </a:prstGeom>
          <a:noFill/>
          <a:ln w="12700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398" tIns="91398" rIns="91398" bIns="91398">
            <a:spAutoFit/>
          </a:bodyPr>
          <a:lstStyle>
            <a:lvl1pPr marL="571498" indent="-571498" algn="l" defTabSz="1828800">
              <a:buClr>
                <a:srgbClr val="000000"/>
              </a:buClr>
              <a:buSzPts val="3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indent="0" defTabSz="914400"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Publish the course and manage seamlessly from SAP SuccessFactors Learning module</a:t>
            </a:r>
            <a:endParaRPr lang="en-IN" sz="12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2EEAA4F-091B-E647-B6C9-5EFD47761CBD}"/>
              </a:ext>
            </a:extLst>
          </p:cNvPr>
          <p:cNvSpPr/>
          <p:nvPr/>
        </p:nvSpPr>
        <p:spPr>
          <a:xfrm>
            <a:off x="0" y="6351373"/>
            <a:ext cx="12192000" cy="506627"/>
          </a:xfrm>
          <a:prstGeom prst="rect">
            <a:avLst/>
          </a:prstGeom>
          <a:solidFill>
            <a:srgbClr val="EF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0D264-0F13-CD4F-8FAC-4F18FA8CD7BB}"/>
              </a:ext>
            </a:extLst>
          </p:cNvPr>
          <p:cNvGrpSpPr/>
          <p:nvPr/>
        </p:nvGrpSpPr>
        <p:grpSpPr>
          <a:xfrm>
            <a:off x="11784729" y="6444120"/>
            <a:ext cx="280931" cy="318036"/>
            <a:chOff x="11784729" y="6444120"/>
            <a:chExt cx="280931" cy="318036"/>
          </a:xfrm>
        </p:grpSpPr>
        <p:sp>
          <p:nvSpPr>
            <p:cNvPr id="45" name="ADVANCED">
              <a:extLst>
                <a:ext uri="{FF2B5EF4-FFF2-40B4-BE49-F238E27FC236}">
                  <a16:creationId xmlns:a16="http://schemas.microsoft.com/office/drawing/2014/main" id="{0F83146A-D702-8B4B-BC34-F3656EE09B16}"/>
                </a:ext>
              </a:extLst>
            </p:cNvPr>
            <p:cNvSpPr txBox="1"/>
            <p:nvPr/>
          </p:nvSpPr>
          <p:spPr>
            <a:xfrm>
              <a:off x="11784729" y="6444120"/>
              <a:ext cx="28093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 algn="ctr"/>
              <a:r>
                <a:rPr lang="en-US" sz="1400" b="0" dirty="0">
                  <a:solidFill>
                    <a:srgbClr val="3788F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sz="1600" b="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942534D-1D26-8241-BA5F-E54D24E2DBAE}"/>
                </a:ext>
              </a:extLst>
            </p:cNvPr>
            <p:cNvSpPr/>
            <p:nvPr/>
          </p:nvSpPr>
          <p:spPr>
            <a:xfrm>
              <a:off x="11784729" y="6462672"/>
              <a:ext cx="280931" cy="280932"/>
            </a:xfrm>
            <a:prstGeom prst="ellipse">
              <a:avLst/>
            </a:prstGeom>
            <a:noFill/>
            <a:ln w="6350">
              <a:solidFill>
                <a:srgbClr val="378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Google Shape;124;p4">
            <a:extLst>
              <a:ext uri="{FF2B5EF4-FFF2-40B4-BE49-F238E27FC236}">
                <a16:creationId xmlns:a16="http://schemas.microsoft.com/office/drawing/2014/main" id="{E820DF4F-0537-B24E-9587-8D789C50D04F}"/>
              </a:ext>
            </a:extLst>
          </p:cNvPr>
          <p:cNvSpPr txBox="1"/>
          <p:nvPr/>
        </p:nvSpPr>
        <p:spPr>
          <a:xfrm>
            <a:off x="1947497" y="3177561"/>
            <a:ext cx="636677" cy="323081"/>
          </a:xfrm>
          <a:prstGeom prst="rect">
            <a:avLst/>
          </a:prstGeom>
          <a:noFill/>
          <a:ln w="12700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398" tIns="91398" rIns="91398" bIns="91398">
            <a:spAutoFit/>
          </a:bodyPr>
          <a:lstStyle>
            <a:lvl1pPr marL="571498" indent="-571498" algn="l" defTabSz="1828800">
              <a:buClr>
                <a:srgbClr val="000000"/>
              </a:buClr>
              <a:buSzPts val="3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indent="0" algn="ctr" defTabSz="914400">
              <a:buSzPct val="150000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9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Step 1</a:t>
            </a:r>
            <a:endParaRPr lang="en-IN" sz="9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Google Shape;124;p4">
            <a:extLst>
              <a:ext uri="{FF2B5EF4-FFF2-40B4-BE49-F238E27FC236}">
                <a16:creationId xmlns:a16="http://schemas.microsoft.com/office/drawing/2014/main" id="{E820DF4F-0537-B24E-9587-8D789C50D04F}"/>
              </a:ext>
            </a:extLst>
          </p:cNvPr>
          <p:cNvSpPr txBox="1"/>
          <p:nvPr/>
        </p:nvSpPr>
        <p:spPr>
          <a:xfrm>
            <a:off x="5769251" y="3164289"/>
            <a:ext cx="636677" cy="323081"/>
          </a:xfrm>
          <a:prstGeom prst="rect">
            <a:avLst/>
          </a:prstGeom>
          <a:noFill/>
          <a:ln w="12700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398" tIns="91398" rIns="91398" bIns="91398">
            <a:spAutoFit/>
          </a:bodyPr>
          <a:lstStyle>
            <a:lvl1pPr marL="571498" indent="-571498" algn="l" defTabSz="1828800">
              <a:buClr>
                <a:srgbClr val="000000"/>
              </a:buClr>
              <a:buSzPts val="3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indent="0" algn="ctr" defTabSz="914400">
              <a:buSzPct val="150000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9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Step 2</a:t>
            </a:r>
            <a:endParaRPr lang="en-IN" sz="9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Google Shape;124;p4">
            <a:extLst>
              <a:ext uri="{FF2B5EF4-FFF2-40B4-BE49-F238E27FC236}">
                <a16:creationId xmlns:a16="http://schemas.microsoft.com/office/drawing/2014/main" id="{E820DF4F-0537-B24E-9587-8D789C50D04F}"/>
              </a:ext>
            </a:extLst>
          </p:cNvPr>
          <p:cNvSpPr txBox="1"/>
          <p:nvPr/>
        </p:nvSpPr>
        <p:spPr>
          <a:xfrm>
            <a:off x="9681277" y="3079015"/>
            <a:ext cx="636677" cy="323081"/>
          </a:xfrm>
          <a:prstGeom prst="rect">
            <a:avLst/>
          </a:prstGeom>
          <a:noFill/>
          <a:ln w="12700"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398" tIns="91398" rIns="91398" bIns="91398">
            <a:spAutoFit/>
          </a:bodyPr>
          <a:lstStyle>
            <a:lvl1pPr marL="571498" indent="-571498" algn="l" defTabSz="1828800">
              <a:buClr>
                <a:srgbClr val="000000"/>
              </a:buClr>
              <a:buSzPts val="3000"/>
              <a:buFont typeface="Arial"/>
              <a:buChar char="•"/>
              <a:defRPr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indent="0" algn="ctr" defTabSz="914400">
              <a:buSzPct val="150000"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9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Step 3</a:t>
            </a:r>
            <a:endParaRPr lang="en-IN" sz="9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483478" y="1728770"/>
            <a:ext cx="1232180" cy="1232180"/>
          </a:xfrm>
          <a:prstGeom prst="ellipse">
            <a:avLst/>
          </a:prstGeom>
          <a:solidFill>
            <a:schemeClr val="bg1"/>
          </a:solidFill>
          <a:ln>
            <a:solidFill>
              <a:srgbClr val="EB3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Oval 60"/>
          <p:cNvSpPr/>
          <p:nvPr/>
        </p:nvSpPr>
        <p:spPr>
          <a:xfrm>
            <a:off x="9405809" y="1752629"/>
            <a:ext cx="1232180" cy="1232180"/>
          </a:xfrm>
          <a:prstGeom prst="ellipse">
            <a:avLst/>
          </a:prstGeom>
          <a:solidFill>
            <a:schemeClr val="bg1"/>
          </a:solidFill>
          <a:ln>
            <a:solidFill>
              <a:srgbClr val="EB3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val 61"/>
          <p:cNvSpPr/>
          <p:nvPr/>
        </p:nvSpPr>
        <p:spPr>
          <a:xfrm>
            <a:off x="1653367" y="1752629"/>
            <a:ext cx="1232180" cy="1232180"/>
          </a:xfrm>
          <a:prstGeom prst="ellipse">
            <a:avLst/>
          </a:prstGeom>
          <a:solidFill>
            <a:schemeClr val="bg1"/>
          </a:solidFill>
          <a:ln>
            <a:solidFill>
              <a:srgbClr val="EB3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5503" y="2058607"/>
            <a:ext cx="599022" cy="59902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00642" y="2045934"/>
            <a:ext cx="597853" cy="59785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39995" y="2039257"/>
            <a:ext cx="658924" cy="658924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8AEEA98-1961-7A4B-B9B4-17D947DA7263}"/>
              </a:ext>
            </a:extLst>
          </p:cNvPr>
          <p:cNvCxnSpPr>
            <a:cxnSpLocks/>
          </p:cNvCxnSpPr>
          <p:nvPr/>
        </p:nvCxnSpPr>
        <p:spPr>
          <a:xfrm>
            <a:off x="429793" y="856337"/>
            <a:ext cx="1155768" cy="0"/>
          </a:xfrm>
          <a:prstGeom prst="line">
            <a:avLst/>
          </a:prstGeom>
          <a:ln w="28575">
            <a:solidFill>
              <a:srgbClr val="3788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9699C4-A0D4-FA90-F565-658180DD8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4" y="6489585"/>
            <a:ext cx="1135533" cy="2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9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DVANCED">
            <a:extLst>
              <a:ext uri="{FF2B5EF4-FFF2-40B4-BE49-F238E27FC236}">
                <a16:creationId xmlns:a16="http://schemas.microsoft.com/office/drawing/2014/main" id="{986176F0-8592-3946-8B74-A05700F8B0F1}"/>
              </a:ext>
            </a:extLst>
          </p:cNvPr>
          <p:cNvSpPr txBox="1"/>
          <p:nvPr/>
        </p:nvSpPr>
        <p:spPr>
          <a:xfrm>
            <a:off x="376785" y="305459"/>
            <a:ext cx="44776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lang="en-I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AEEA98-1961-7A4B-B9B4-17D947DA7263}"/>
              </a:ext>
            </a:extLst>
          </p:cNvPr>
          <p:cNvCxnSpPr>
            <a:cxnSpLocks/>
          </p:cNvCxnSpPr>
          <p:nvPr/>
        </p:nvCxnSpPr>
        <p:spPr>
          <a:xfrm>
            <a:off x="429793" y="856337"/>
            <a:ext cx="1155768" cy="0"/>
          </a:xfrm>
          <a:prstGeom prst="line">
            <a:avLst/>
          </a:prstGeom>
          <a:ln w="28575">
            <a:solidFill>
              <a:srgbClr val="3788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Validate every strategic decision and product development">
            <a:extLst>
              <a:ext uri="{FF2B5EF4-FFF2-40B4-BE49-F238E27FC236}">
                <a16:creationId xmlns:a16="http://schemas.microsoft.com/office/drawing/2014/main" id="{A3925985-C5B9-C44C-AFD8-E94427DF4F45}"/>
              </a:ext>
            </a:extLst>
          </p:cNvPr>
          <p:cNvSpPr txBox="1"/>
          <p:nvPr/>
        </p:nvSpPr>
        <p:spPr>
          <a:xfrm>
            <a:off x="9108547" y="1948833"/>
            <a:ext cx="2063422" cy="271869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Aft>
                <a:spcPts val="800"/>
              </a:spcAft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1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Course Consumption</a:t>
            </a:r>
            <a:endParaRPr sz="1100" dirty="0">
              <a:solidFill>
                <a:srgbClr val="EB3A4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78083E3-2CA4-EA48-A40C-56639F176227}"/>
              </a:ext>
            </a:extLst>
          </p:cNvPr>
          <p:cNvSpPr/>
          <p:nvPr/>
        </p:nvSpPr>
        <p:spPr>
          <a:xfrm>
            <a:off x="8085668" y="1960887"/>
            <a:ext cx="824400" cy="82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78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Validate every strategic decision and product development">
            <a:extLst>
              <a:ext uri="{FF2B5EF4-FFF2-40B4-BE49-F238E27FC236}">
                <a16:creationId xmlns:a16="http://schemas.microsoft.com/office/drawing/2014/main" id="{6AD25BEE-0542-0740-A322-EA3DF99A7200}"/>
              </a:ext>
            </a:extLst>
          </p:cNvPr>
          <p:cNvSpPr txBox="1"/>
          <p:nvPr/>
        </p:nvSpPr>
        <p:spPr>
          <a:xfrm>
            <a:off x="1807518" y="4293515"/>
            <a:ext cx="1825117" cy="28725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Aft>
                <a:spcPts val="800"/>
              </a:spcAft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Integration</a:t>
            </a:r>
            <a:endParaRPr sz="1100" dirty="0">
              <a:solidFill>
                <a:srgbClr val="EB3A4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79F19B0-DEC5-1F44-B11C-2C9F91F5B35D}"/>
              </a:ext>
            </a:extLst>
          </p:cNvPr>
          <p:cNvSpPr/>
          <p:nvPr/>
        </p:nvSpPr>
        <p:spPr>
          <a:xfrm>
            <a:off x="764151" y="4232130"/>
            <a:ext cx="821410" cy="8214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78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7E466B2-1A66-A448-8820-883C37D3BA28}"/>
              </a:ext>
            </a:extLst>
          </p:cNvPr>
          <p:cNvSpPr/>
          <p:nvPr/>
        </p:nvSpPr>
        <p:spPr>
          <a:xfrm>
            <a:off x="761161" y="1970046"/>
            <a:ext cx="824400" cy="82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78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Validate every strategic decision and product development">
            <a:extLst>
              <a:ext uri="{FF2B5EF4-FFF2-40B4-BE49-F238E27FC236}">
                <a16:creationId xmlns:a16="http://schemas.microsoft.com/office/drawing/2014/main" id="{5E4FE493-9BCB-684F-BB27-5B8016190297}"/>
              </a:ext>
            </a:extLst>
          </p:cNvPr>
          <p:cNvSpPr txBox="1"/>
          <p:nvPr/>
        </p:nvSpPr>
        <p:spPr>
          <a:xfrm>
            <a:off x="5536692" y="4293515"/>
            <a:ext cx="1668688" cy="28725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Aft>
                <a:spcPts val="800"/>
              </a:spcAft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b="1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Course Analytics</a:t>
            </a:r>
            <a:endParaRPr sz="1200" b="1" dirty="0">
              <a:solidFill>
                <a:srgbClr val="EB3A4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FB03DC6-F31C-0D4F-A2E1-A0972EF5A1B8}"/>
              </a:ext>
            </a:extLst>
          </p:cNvPr>
          <p:cNvSpPr/>
          <p:nvPr/>
        </p:nvSpPr>
        <p:spPr>
          <a:xfrm>
            <a:off x="4510631" y="4232130"/>
            <a:ext cx="821410" cy="8214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78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Validate every strategic decision and product development">
            <a:extLst>
              <a:ext uri="{FF2B5EF4-FFF2-40B4-BE49-F238E27FC236}">
                <a16:creationId xmlns:a16="http://schemas.microsoft.com/office/drawing/2014/main" id="{98021FAF-0379-5A4E-8BEA-E1A5372EBE7F}"/>
              </a:ext>
            </a:extLst>
          </p:cNvPr>
          <p:cNvSpPr txBox="1"/>
          <p:nvPr/>
        </p:nvSpPr>
        <p:spPr>
          <a:xfrm>
            <a:off x="9108546" y="4293515"/>
            <a:ext cx="2063423" cy="28725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Aft>
                <a:spcPts val="800"/>
              </a:spcAft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200" b="1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3</a:t>
            </a:r>
            <a:r>
              <a:rPr lang="en-US" sz="1200" b="1" baseline="30000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rd</a:t>
            </a:r>
            <a:r>
              <a:rPr lang="en-US" sz="1200" b="1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 Party Training Form</a:t>
            </a:r>
            <a:endParaRPr sz="1200" b="1" dirty="0">
              <a:solidFill>
                <a:srgbClr val="EB3A4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D8831D7-6B71-E944-BC2B-C17A71644BE1}"/>
              </a:ext>
            </a:extLst>
          </p:cNvPr>
          <p:cNvSpPr/>
          <p:nvPr/>
        </p:nvSpPr>
        <p:spPr>
          <a:xfrm>
            <a:off x="8088658" y="4157625"/>
            <a:ext cx="821410" cy="8214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78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Validate every strategic decision and product development">
            <a:extLst>
              <a:ext uri="{FF2B5EF4-FFF2-40B4-BE49-F238E27FC236}">
                <a16:creationId xmlns:a16="http://schemas.microsoft.com/office/drawing/2014/main" id="{61A3FC28-B595-AD49-A1AE-947034B20A2D}"/>
              </a:ext>
            </a:extLst>
          </p:cNvPr>
          <p:cNvSpPr txBox="1"/>
          <p:nvPr/>
        </p:nvSpPr>
        <p:spPr>
          <a:xfrm>
            <a:off x="5536692" y="1941139"/>
            <a:ext cx="1668688" cy="28725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Aft>
                <a:spcPts val="800"/>
              </a:spcAft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b="1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Course Review</a:t>
            </a:r>
            <a:endParaRPr sz="1100" dirty="0">
              <a:solidFill>
                <a:srgbClr val="EB3A4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43EB93D-6B27-0640-BD8C-D04C5C690090}"/>
              </a:ext>
            </a:extLst>
          </p:cNvPr>
          <p:cNvSpPr/>
          <p:nvPr/>
        </p:nvSpPr>
        <p:spPr>
          <a:xfrm>
            <a:off x="4491306" y="1966604"/>
            <a:ext cx="824400" cy="824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78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F6F66DE-301A-8B43-91B0-CC5D4C1AE747}"/>
              </a:ext>
            </a:extLst>
          </p:cNvPr>
          <p:cNvCxnSpPr>
            <a:cxnSpLocks/>
          </p:cNvCxnSpPr>
          <p:nvPr/>
        </p:nvCxnSpPr>
        <p:spPr>
          <a:xfrm>
            <a:off x="728732" y="3676085"/>
            <a:ext cx="1070210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A861387-EE23-2540-BD30-86113BE8525F}"/>
              </a:ext>
            </a:extLst>
          </p:cNvPr>
          <p:cNvCxnSpPr>
            <a:cxnSpLocks/>
          </p:cNvCxnSpPr>
          <p:nvPr/>
        </p:nvCxnSpPr>
        <p:spPr>
          <a:xfrm>
            <a:off x="4013985" y="1869238"/>
            <a:ext cx="0" cy="126511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62DAD9D-433D-6941-A138-1E192042AC62}"/>
              </a:ext>
            </a:extLst>
          </p:cNvPr>
          <p:cNvCxnSpPr>
            <a:cxnSpLocks/>
          </p:cNvCxnSpPr>
          <p:nvPr/>
        </p:nvCxnSpPr>
        <p:spPr>
          <a:xfrm>
            <a:off x="7597752" y="1853618"/>
            <a:ext cx="0" cy="126511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A15CCDC-C582-E341-B713-613644915E38}"/>
              </a:ext>
            </a:extLst>
          </p:cNvPr>
          <p:cNvCxnSpPr>
            <a:cxnSpLocks/>
          </p:cNvCxnSpPr>
          <p:nvPr/>
        </p:nvCxnSpPr>
        <p:spPr>
          <a:xfrm>
            <a:off x="4013985" y="3976955"/>
            <a:ext cx="0" cy="126511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CA18916-5B4E-5F4D-8E60-3881E945303F}"/>
              </a:ext>
            </a:extLst>
          </p:cNvPr>
          <p:cNvCxnSpPr>
            <a:cxnSpLocks/>
          </p:cNvCxnSpPr>
          <p:nvPr/>
        </p:nvCxnSpPr>
        <p:spPr>
          <a:xfrm>
            <a:off x="7597752" y="3976955"/>
            <a:ext cx="0" cy="126511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4C1B775-0BB0-6745-BF76-876A56A398DB}"/>
              </a:ext>
            </a:extLst>
          </p:cNvPr>
          <p:cNvSpPr/>
          <p:nvPr/>
        </p:nvSpPr>
        <p:spPr>
          <a:xfrm>
            <a:off x="0" y="6351373"/>
            <a:ext cx="12192000" cy="506627"/>
          </a:xfrm>
          <a:prstGeom prst="rect">
            <a:avLst/>
          </a:prstGeom>
          <a:solidFill>
            <a:srgbClr val="EF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F4B6AAD-7912-F945-B681-60C5DEACE911}"/>
              </a:ext>
            </a:extLst>
          </p:cNvPr>
          <p:cNvGrpSpPr/>
          <p:nvPr/>
        </p:nvGrpSpPr>
        <p:grpSpPr>
          <a:xfrm>
            <a:off x="11784729" y="6444120"/>
            <a:ext cx="280931" cy="318036"/>
            <a:chOff x="11784729" y="6444120"/>
            <a:chExt cx="280931" cy="318036"/>
          </a:xfrm>
        </p:grpSpPr>
        <p:sp>
          <p:nvSpPr>
            <p:cNvPr id="53" name="ADVANCED">
              <a:extLst>
                <a:ext uri="{FF2B5EF4-FFF2-40B4-BE49-F238E27FC236}">
                  <a16:creationId xmlns:a16="http://schemas.microsoft.com/office/drawing/2014/main" id="{E7F18370-F559-5645-82D3-8BB4B3CBC3AD}"/>
                </a:ext>
              </a:extLst>
            </p:cNvPr>
            <p:cNvSpPr txBox="1"/>
            <p:nvPr/>
          </p:nvSpPr>
          <p:spPr>
            <a:xfrm>
              <a:off x="11784729" y="6444120"/>
              <a:ext cx="280930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 algn="ctr"/>
              <a:r>
                <a:rPr lang="en-US" sz="1400" b="0" dirty="0">
                  <a:solidFill>
                    <a:srgbClr val="3788F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sz="1600" b="0" dirty="0">
                <a:solidFill>
                  <a:srgbClr val="3788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0DE7EB9-0E84-B441-B821-5CEE757152AF}"/>
                </a:ext>
              </a:extLst>
            </p:cNvPr>
            <p:cNvSpPr/>
            <p:nvPr/>
          </p:nvSpPr>
          <p:spPr>
            <a:xfrm>
              <a:off x="11784729" y="6462672"/>
              <a:ext cx="280931" cy="280932"/>
            </a:xfrm>
            <a:prstGeom prst="ellipse">
              <a:avLst/>
            </a:prstGeom>
            <a:noFill/>
            <a:ln w="6350">
              <a:solidFill>
                <a:srgbClr val="3788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Validate every strategic decision and product development">
            <a:extLst>
              <a:ext uri="{FF2B5EF4-FFF2-40B4-BE49-F238E27FC236}">
                <a16:creationId xmlns:a16="http://schemas.microsoft.com/office/drawing/2014/main" id="{61A3FC28-B595-AD49-A1AE-947034B20A2D}"/>
              </a:ext>
            </a:extLst>
          </p:cNvPr>
          <p:cNvSpPr txBox="1"/>
          <p:nvPr/>
        </p:nvSpPr>
        <p:spPr>
          <a:xfrm>
            <a:off x="1845013" y="1941139"/>
            <a:ext cx="1901647" cy="287258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Aft>
                <a:spcPts val="800"/>
              </a:spcAft>
              <a:defRPr sz="3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IN" sz="1200" b="1" dirty="0">
                <a:solidFill>
                  <a:srgbClr val="EB3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Light"/>
              </a:rPr>
              <a:t>Course Creation</a:t>
            </a:r>
            <a:endParaRPr lang="en-US" sz="1100" dirty="0">
              <a:solidFill>
                <a:srgbClr val="EB3A4A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  <a:sym typeface="Helvetica Neue Light"/>
            </a:endParaRPr>
          </a:p>
        </p:txBody>
      </p:sp>
      <p:sp>
        <p:nvSpPr>
          <p:cNvPr id="59" name="Rectangle">
            <a:extLst>
              <a:ext uri="{FF2B5EF4-FFF2-40B4-BE49-F238E27FC236}">
                <a16:creationId xmlns:a16="http://schemas.microsoft.com/office/drawing/2014/main" id="{9B48EEB0-D977-6542-A5B8-0747EC3C947D}"/>
              </a:ext>
            </a:extLst>
          </p:cNvPr>
          <p:cNvSpPr/>
          <p:nvPr/>
        </p:nvSpPr>
        <p:spPr>
          <a:xfrm>
            <a:off x="1849541" y="2217822"/>
            <a:ext cx="1835800" cy="12651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content easily clone or copy a course for updates or as templates. Create in-course assessments to facilitate engagement with the course consumer.</a:t>
            </a:r>
            <a:endParaRPr lang="en-IN" sz="11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Rectangle">
            <a:extLst>
              <a:ext uri="{FF2B5EF4-FFF2-40B4-BE49-F238E27FC236}">
                <a16:creationId xmlns:a16="http://schemas.microsoft.com/office/drawing/2014/main" id="{9B48EEB0-D977-6542-A5B8-0747EC3C947D}"/>
              </a:ext>
            </a:extLst>
          </p:cNvPr>
          <p:cNvSpPr/>
          <p:nvPr/>
        </p:nvSpPr>
        <p:spPr>
          <a:xfrm>
            <a:off x="5536691" y="2217822"/>
            <a:ext cx="1948173" cy="126511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eAuthoring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facilitates peer review before publishing the course. Content creators can preview and test-run their create or /uploaded content in learner mode. </a:t>
            </a:r>
          </a:p>
        </p:txBody>
      </p:sp>
      <p:sp>
        <p:nvSpPr>
          <p:cNvPr id="63" name="Rectangle">
            <a:extLst>
              <a:ext uri="{FF2B5EF4-FFF2-40B4-BE49-F238E27FC236}">
                <a16:creationId xmlns:a16="http://schemas.microsoft.com/office/drawing/2014/main" id="{9B48EEB0-D977-6542-A5B8-0747EC3C947D}"/>
              </a:ext>
            </a:extLst>
          </p:cNvPr>
          <p:cNvSpPr/>
          <p:nvPr/>
        </p:nvSpPr>
        <p:spPr>
          <a:xfrm>
            <a:off x="9100502" y="2217821"/>
            <a:ext cx="2330325" cy="16315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system adopts different forms of media to create digital content for display. The system supports a responsive web design with automatic optimized viewing across various devices and platforms.</a:t>
            </a:r>
          </a:p>
        </p:txBody>
      </p:sp>
      <p:sp>
        <p:nvSpPr>
          <p:cNvPr id="64" name="Rectangle">
            <a:extLst>
              <a:ext uri="{FF2B5EF4-FFF2-40B4-BE49-F238E27FC236}">
                <a16:creationId xmlns:a16="http://schemas.microsoft.com/office/drawing/2014/main" id="{9B48EEB0-D977-6542-A5B8-0747EC3C947D}"/>
              </a:ext>
            </a:extLst>
          </p:cNvPr>
          <p:cNvSpPr/>
          <p:nvPr/>
        </p:nvSpPr>
        <p:spPr>
          <a:xfrm>
            <a:off x="9100503" y="4556275"/>
            <a:ext cx="1801375" cy="92918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system can setup multi-level approval to streamline 3rd Party Training request workflows. </a:t>
            </a:r>
          </a:p>
        </p:txBody>
      </p:sp>
      <p:sp>
        <p:nvSpPr>
          <p:cNvPr id="65" name="Rectangle">
            <a:extLst>
              <a:ext uri="{FF2B5EF4-FFF2-40B4-BE49-F238E27FC236}">
                <a16:creationId xmlns:a16="http://schemas.microsoft.com/office/drawing/2014/main" id="{9B48EEB0-D977-6542-A5B8-0747EC3C947D}"/>
              </a:ext>
            </a:extLst>
          </p:cNvPr>
          <p:cNvSpPr/>
          <p:nvPr/>
        </p:nvSpPr>
        <p:spPr>
          <a:xfrm>
            <a:off x="5551398" y="4556274"/>
            <a:ext cx="1653980" cy="89041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In-built dashboard for the course creator enables course effective analysis. </a:t>
            </a:r>
          </a:p>
        </p:txBody>
      </p:sp>
      <p:sp>
        <p:nvSpPr>
          <p:cNvPr id="66" name="Rectangle">
            <a:extLst>
              <a:ext uri="{FF2B5EF4-FFF2-40B4-BE49-F238E27FC236}">
                <a16:creationId xmlns:a16="http://schemas.microsoft.com/office/drawing/2014/main" id="{9B48EEB0-D977-6542-A5B8-0747EC3C947D}"/>
              </a:ext>
            </a:extLst>
          </p:cNvPr>
          <p:cNvSpPr/>
          <p:nvPr/>
        </p:nvSpPr>
        <p:spPr>
          <a:xfrm>
            <a:off x="1807518" y="4556275"/>
            <a:ext cx="2039048" cy="7278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 sz="2500">
                <a:solidFill>
                  <a:srgbClr val="FF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Out-of-box seamless integration with the SuccessFactors LMS system, with a Single Sign On Support to integrate with any Organization Sign-on service.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2620" y="2132837"/>
            <a:ext cx="508111" cy="5081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98940" y="2182297"/>
            <a:ext cx="409190" cy="40919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65343" y="2161838"/>
            <a:ext cx="450109" cy="45010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2794" y="4399697"/>
            <a:ext cx="450109" cy="45010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96282" y="4417781"/>
            <a:ext cx="450109" cy="45010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74122" y="4340358"/>
            <a:ext cx="450109" cy="450109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4" y="6489585"/>
            <a:ext cx="1135533" cy="2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9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A32A19A-F99C-404D-8A0D-49BB0186E9BE}"/>
              </a:ext>
            </a:extLst>
          </p:cNvPr>
          <p:cNvSpPr/>
          <p:nvPr/>
        </p:nvSpPr>
        <p:spPr>
          <a:xfrm>
            <a:off x="-356681" y="-200633"/>
            <a:ext cx="12905362" cy="7259266"/>
          </a:xfrm>
          <a:prstGeom prst="rect">
            <a:avLst/>
          </a:prstGeom>
          <a:solidFill>
            <a:srgbClr val="378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ABCA5D-B94F-CB4F-BD18-622BFA5EA71D}"/>
              </a:ext>
            </a:extLst>
          </p:cNvPr>
          <p:cNvSpPr/>
          <p:nvPr/>
        </p:nvSpPr>
        <p:spPr>
          <a:xfrm>
            <a:off x="-4336640" y="-2264365"/>
            <a:ext cx="11351324" cy="1135131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9A6FD57-BC9C-E141-9089-5611552AF874}"/>
              </a:ext>
            </a:extLst>
          </p:cNvPr>
          <p:cNvSpPr/>
          <p:nvPr/>
        </p:nvSpPr>
        <p:spPr>
          <a:xfrm>
            <a:off x="-3766986" y="-1694711"/>
            <a:ext cx="10212016" cy="10212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443316" y="626017"/>
            <a:ext cx="4748683" cy="4846010"/>
            <a:chOff x="7443316" y="243432"/>
            <a:chExt cx="4748683" cy="484601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F4F2E32-D8B0-5F4E-A3E3-8C50BB2D2DAF}"/>
                </a:ext>
              </a:extLst>
            </p:cNvPr>
            <p:cNvCxnSpPr>
              <a:cxnSpLocks/>
            </p:cNvCxnSpPr>
            <p:nvPr/>
          </p:nvCxnSpPr>
          <p:spPr>
            <a:xfrm>
              <a:off x="7516604" y="2537937"/>
              <a:ext cx="3575008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Scripting Digital Success Stories Globally, For Over A Decade.">
              <a:extLst>
                <a:ext uri="{FF2B5EF4-FFF2-40B4-BE49-F238E27FC236}">
                  <a16:creationId xmlns:a16="http://schemas.microsoft.com/office/drawing/2014/main" id="{3FD4B37F-8FE4-7144-AE48-400F215947EA}"/>
                </a:ext>
              </a:extLst>
            </p:cNvPr>
            <p:cNvSpPr txBox="1"/>
            <p:nvPr/>
          </p:nvSpPr>
          <p:spPr>
            <a:xfrm>
              <a:off x="7443316" y="2600073"/>
              <a:ext cx="4089923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en-US" sz="18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Get in touch with us to know more.</a:t>
              </a:r>
            </a:p>
          </p:txBody>
        </p:sp>
        <p:sp>
          <p:nvSpPr>
            <p:cNvPr id="30" name="ADVANCED">
              <a:extLst>
                <a:ext uri="{FF2B5EF4-FFF2-40B4-BE49-F238E27FC236}">
                  <a16:creationId xmlns:a16="http://schemas.microsoft.com/office/drawing/2014/main" id="{C9B52505-1CA2-9244-B69E-511A1559DAA2}"/>
                </a:ext>
              </a:extLst>
            </p:cNvPr>
            <p:cNvSpPr txBox="1"/>
            <p:nvPr/>
          </p:nvSpPr>
          <p:spPr>
            <a:xfrm>
              <a:off x="7443318" y="243432"/>
              <a:ext cx="4089922" cy="2473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There’s always something new to learn on the job, and the eAuthoring tool is a great place to start!</a:t>
              </a:r>
              <a:endParaRPr lang="en-IN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Contact Info (Phone, Email, Website)">
              <a:extLst>
                <a:ext uri="{FF2B5EF4-FFF2-40B4-BE49-F238E27FC236}">
                  <a16:creationId xmlns:a16="http://schemas.microsoft.com/office/drawing/2014/main" id="{E5C74621-3814-6347-9BBE-2456D5525EE0}"/>
                </a:ext>
              </a:extLst>
            </p:cNvPr>
            <p:cNvSpPr txBox="1"/>
            <p:nvPr/>
          </p:nvSpPr>
          <p:spPr>
            <a:xfrm>
              <a:off x="7443316" y="4750888"/>
              <a:ext cx="4748683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4000"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r>
                <a:rPr lang="en-IN" sz="22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eauthoring@rollingarrays.com</a:t>
              </a:r>
              <a:endPara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9" y="1764514"/>
            <a:ext cx="5630685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79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79C997D691B448FDE87B0072F7BE9" ma:contentTypeVersion="15" ma:contentTypeDescription="Create a new document." ma:contentTypeScope="" ma:versionID="4bfeb39a5dc865b4a3f0b47786ce0e63">
  <xsd:schema xmlns:xsd="http://www.w3.org/2001/XMLSchema" xmlns:xs="http://www.w3.org/2001/XMLSchema" xmlns:p="http://schemas.microsoft.com/office/2006/metadata/properties" xmlns:ns2="1d4be3a8-7697-4ba9-b191-e929314a9c61" xmlns:ns3="e7c35a5a-c4aa-465b-aec9-bb8ccb58b7c9" targetNamespace="http://schemas.microsoft.com/office/2006/metadata/properties" ma:root="true" ma:fieldsID="ade30401b526f0cb0308458da408f4c0" ns2:_="" ns3:_="">
    <xsd:import namespace="1d4be3a8-7697-4ba9-b191-e929314a9c61"/>
    <xsd:import namespace="e7c35a5a-c4aa-465b-aec9-bb8ccb58b7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be3a8-7697-4ba9-b191-e929314a9c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3db7157-4820-4b42-a2a3-4caf369396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35a5a-c4aa-465b-aec9-bb8ccb58b7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38ec25c-1fa6-44f1-a061-a5aab52f005a}" ma:internalName="TaxCatchAll" ma:showField="CatchAllData" ma:web="e7c35a5a-c4aa-465b-aec9-bb8ccb58b7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4be3a8-7697-4ba9-b191-e929314a9c61">
      <Terms xmlns="http://schemas.microsoft.com/office/infopath/2007/PartnerControls"/>
    </lcf76f155ced4ddcb4097134ff3c332f>
    <TaxCatchAll xmlns="e7c35a5a-c4aa-465b-aec9-bb8ccb58b7c9" xsi:nil="true"/>
  </documentManagement>
</p:properties>
</file>

<file path=customXml/itemProps1.xml><?xml version="1.0" encoding="utf-8"?>
<ds:datastoreItem xmlns:ds="http://schemas.openxmlformats.org/officeDocument/2006/customXml" ds:itemID="{38DB9E2F-B3DF-41AB-BC83-AA69F236A6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87A38D-0D28-4DB1-84FD-DE09D1E147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4be3a8-7697-4ba9-b191-e929314a9c61"/>
    <ds:schemaRef ds:uri="e7c35a5a-c4aa-465b-aec9-bb8ccb58b7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945C54-B7C3-4616-997D-90C37EFF3664}">
  <ds:schemaRefs>
    <ds:schemaRef ds:uri="http://schemas.microsoft.com/office/2006/metadata/properties"/>
    <ds:schemaRef ds:uri="http://schemas.microsoft.com/office/infopath/2007/PartnerControls"/>
    <ds:schemaRef ds:uri="1d4be3a8-7697-4ba9-b191-e929314a9c61"/>
    <ds:schemaRef ds:uri="e7c35a5a-c4aa-465b-aec9-bb8ccb58b7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395</Words>
  <Application>Microsoft Office PowerPoint</Application>
  <PresentationFormat>Widescreen</PresentationFormat>
  <Paragraphs>43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Sunny Patel</dc:creator>
  <cp:lastModifiedBy>Jennifer Beulah</cp:lastModifiedBy>
  <cp:revision>152</cp:revision>
  <dcterms:created xsi:type="dcterms:W3CDTF">2021-11-10T07:09:29Z</dcterms:created>
  <dcterms:modified xsi:type="dcterms:W3CDTF">2022-10-05T11:01:46Z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0x010100E0D79C997D691B448FDE87B0072F7BE9</vt:lpwstr>
  </property>
</Properties>
</file>